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19"/>
  </p:notesMasterIdLst>
  <p:handoutMasterIdLst>
    <p:handoutMasterId r:id="rId20"/>
  </p:handoutMasterIdLst>
  <p:sldIdLst>
    <p:sldId id="946" r:id="rId5"/>
    <p:sldId id="955" r:id="rId6"/>
    <p:sldId id="951" r:id="rId7"/>
    <p:sldId id="948" r:id="rId8"/>
    <p:sldId id="949" r:id="rId9"/>
    <p:sldId id="953" r:id="rId10"/>
    <p:sldId id="950" r:id="rId11"/>
    <p:sldId id="956" r:id="rId12"/>
    <p:sldId id="957" r:id="rId13"/>
    <p:sldId id="958" r:id="rId14"/>
    <p:sldId id="959" r:id="rId15"/>
    <p:sldId id="961" r:id="rId16"/>
    <p:sldId id="960" r:id="rId17"/>
    <p:sldId id="268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D1FF"/>
    <a:srgbClr val="D6EDFF"/>
    <a:srgbClr val="003865"/>
    <a:srgbClr val="78BE21"/>
    <a:srgbClr val="000000"/>
    <a:srgbClr val="E8E8E8"/>
    <a:srgbClr val="0D0D0D"/>
    <a:srgbClr val="B20738"/>
    <a:srgbClr val="00A3E2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83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77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Calibri" panose="020F0502020204030204" pitchFamily="34" charset="0"/>
              </a:rPr>
              <a:t>6/29/2023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8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4092602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mndot.gov/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8" descr="Minnesota Department of Transportation logo">
            <a:extLst>
              <a:ext uri="{FF2B5EF4-FFF2-40B4-BE49-F238E27FC236}">
                <a16:creationId xmlns:a16="http://schemas.microsoft.com/office/drawing/2014/main" id="{42349561-5F62-42F4-B212-FA53CED7E2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952" y="1517766"/>
            <a:ext cx="6099048" cy="12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, Imag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B91AA0-3BA7-4036-A3DA-317C6C4FFA29}" type="datetime1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, Image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, Imag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, Image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Vertic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2139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78C81C-38CA-4D22-9B63-324111B493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645813" y="1981899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4B3DD3E-4071-4513-9DAD-DBBE02E05F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484428" y="1981899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3327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3E6E0CE-BDC5-4A27-A3F6-F46D21F7DFC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323043" y="2002884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1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56683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 Vertic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55F61E2-2EE6-4C2E-9E57-37997A4DF6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157917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9921214-0833-4B73-BEEC-FC86E7FF78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82218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5B35329-7A36-4EF4-A793-2D020420E2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06519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19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38036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Horizont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0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167477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393936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DC79626-CE5A-4834-975C-E7305BA2E281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2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versed Logo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 txBox="1">
            <a:spLocks/>
          </p:cNvSpPr>
          <p:nvPr userDrawn="1"/>
        </p:nvSpPr>
        <p:spPr bwMode="ltGray">
          <a:xfrm>
            <a:off x="0" y="4092604"/>
            <a:ext cx="12192000" cy="1295182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itle 2"/>
          <p:cNvSpPr>
            <a:spLocks noGrp="1"/>
          </p:cNvSpPr>
          <p:nvPr>
            <p:ph type="ctrTitle" hasCustomPrompt="1"/>
          </p:nvPr>
        </p:nvSpPr>
        <p:spPr bwMode="black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mndot.gov/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8" descr="Minnesota Department of Transportation logo">
            <a:extLst>
              <a:ext uri="{FF2B5EF4-FFF2-40B4-BE49-F238E27FC236}">
                <a16:creationId xmlns:a16="http://schemas.microsoft.com/office/drawing/2014/main" id="{E8CC904E-32AE-4C9C-B9CA-A01E1294C2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952" y="1517904"/>
            <a:ext cx="6099048" cy="14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2-Up Horizont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F519661-29C3-4FE0-9FC3-375A85A42C46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3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97855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73242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36052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74249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49636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47374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815FB38-58F3-410A-8DA4-4B706967601F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2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66E0EA-2D80-452F-9963-33FA7A36BC09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or Objects (10-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half" idx="15" hasCustomPrompt="1"/>
          </p:nvPr>
        </p:nvSpPr>
        <p:spPr bwMode="gray">
          <a:xfrm>
            <a:off x="301038" y="1600201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half" idx="27" hasCustomPrompt="1"/>
          </p:nvPr>
        </p:nvSpPr>
        <p:spPr bwMode="gray">
          <a:xfrm>
            <a:off x="2676908" y="1600200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6" name="Content Placeholder 5"/>
          <p:cNvSpPr>
            <a:spLocks noGrp="1"/>
          </p:cNvSpPr>
          <p:nvPr>
            <p:ph sz="half" idx="28" hasCustomPrompt="1"/>
          </p:nvPr>
        </p:nvSpPr>
        <p:spPr bwMode="gray">
          <a:xfrm>
            <a:off x="5061185" y="1600202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half" idx="29" hasCustomPrompt="1"/>
          </p:nvPr>
        </p:nvSpPr>
        <p:spPr bwMode="gray">
          <a:xfrm>
            <a:off x="7450666" y="1600200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9" name="Content Placeholder 7"/>
          <p:cNvSpPr>
            <a:spLocks noGrp="1"/>
          </p:cNvSpPr>
          <p:nvPr>
            <p:ph sz="half" idx="30" hasCustomPrompt="1"/>
          </p:nvPr>
        </p:nvSpPr>
        <p:spPr bwMode="gray">
          <a:xfrm>
            <a:off x="9809451" y="1600199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half" idx="31" hasCustomPrompt="1"/>
          </p:nvPr>
        </p:nvSpPr>
        <p:spPr bwMode="gray">
          <a:xfrm>
            <a:off x="295833" y="4000500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half" idx="32" hasCustomPrompt="1"/>
          </p:nvPr>
        </p:nvSpPr>
        <p:spPr bwMode="gray">
          <a:xfrm>
            <a:off x="2671704" y="4000499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half" idx="33" hasCustomPrompt="1"/>
          </p:nvPr>
        </p:nvSpPr>
        <p:spPr bwMode="gray">
          <a:xfrm>
            <a:off x="5055980" y="4000501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half" idx="34" hasCustomPrompt="1"/>
          </p:nvPr>
        </p:nvSpPr>
        <p:spPr bwMode="gray">
          <a:xfrm>
            <a:off x="7445462" y="4000499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9" name="Content Placeholder 12"/>
          <p:cNvSpPr>
            <a:spLocks noGrp="1"/>
          </p:cNvSpPr>
          <p:nvPr>
            <p:ph sz="half" idx="35" hasCustomPrompt="1"/>
          </p:nvPr>
        </p:nvSpPr>
        <p:spPr bwMode="gray">
          <a:xfrm>
            <a:off x="9804246" y="4000498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20" name="Date Placeholder 13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1815FB38-58F3-410A-8DA4-4B706967601F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21" name="Footer Placeholder 1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22" name="Slide Number Placeholder 1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Rectangle 16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37733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Blue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0"/>
            <a:ext cx="12192000" cy="1219200"/>
          </a:xfrm>
          <a:prstGeom prst="rect">
            <a:avLst/>
          </a:prstGeom>
          <a:solidFill>
            <a:srgbClr val="003865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Dark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1"/>
            <a:ext cx="12192000" cy="1219200"/>
          </a:xfrm>
          <a:prstGeom prst="rect">
            <a:avLst/>
          </a:prstGeom>
          <a:solidFill>
            <a:srgbClr val="0D0D0D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9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Green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78BE21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Light Gray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E8E8E8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37976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/>
          </p:cNvSpPr>
          <p:nvPr userDrawn="1"/>
        </p:nvSpPr>
        <p:spPr bwMode="black">
          <a:xfrm>
            <a:off x="0" y="3477837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3477837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041204"/>
            <a:ext cx="10515600" cy="109712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5766153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338073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 descr="Minnesota Department of Transportation logo">
            <a:extLst>
              <a:ext uri="{FF2B5EF4-FFF2-40B4-BE49-F238E27FC236}">
                <a16:creationId xmlns:a16="http://schemas.microsoft.com/office/drawing/2014/main" id="{CFBF528D-8230-4B1F-9954-2F2429ADF6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4" y="5923329"/>
            <a:ext cx="3234329" cy="6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Horizont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Vertic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3648725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Horizont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3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Vertic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38200" y="1365203"/>
            <a:ext cx="10515600" cy="15671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06475106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Horizont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Vertic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Blue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5757137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 txBox="1">
            <a:spLocks/>
          </p:cNvSpPr>
          <p:nvPr userDrawn="1"/>
        </p:nvSpPr>
        <p:spPr bwMode="black">
          <a:xfrm>
            <a:off x="0" y="4188561"/>
            <a:ext cx="12192000" cy="119922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188564"/>
            <a:ext cx="11658600" cy="1199223"/>
          </a:xfrm>
          <a:noFill/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644884"/>
            <a:ext cx="10515600" cy="711464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 descr="Minnesota Department of Transportation logo">
            <a:extLst>
              <a:ext uri="{FF2B5EF4-FFF2-40B4-BE49-F238E27FC236}">
                <a16:creationId xmlns:a16="http://schemas.microsoft.com/office/drawing/2014/main" id="{4DFE43C7-A21E-42A2-90A1-13A0EA6EF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2" y="578465"/>
            <a:ext cx="3234329" cy="6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, Tablet, Phon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/>
          <a:stretch/>
        </p:blipFill>
        <p:spPr bwMode="gray">
          <a:xfrm>
            <a:off x="513807" y="300788"/>
            <a:ext cx="11412844" cy="6506515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968188" y="4352926"/>
            <a:ext cx="894231" cy="1570503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950"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393577" y="3413074"/>
            <a:ext cx="1848970" cy="2458337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3"/>
            <a:ext cx="6298572" cy="336913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6FB33B-BCEE-4E25-B97B-A564B0E1024B}" type="datetime1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67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Blue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6449201A-9881-4BD5-9EDB-134148F79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B050E54-664D-466A-8DB7-324C516C8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052945"/>
            <a:ext cx="9488245" cy="3227832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06A78E-2FCE-427D-98A4-31316D775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488873"/>
            <a:ext cx="9488245" cy="653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Teal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28F32915-284F-4F48-8220-F8136AD1F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052945"/>
            <a:ext cx="9488245" cy="3227832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488873"/>
            <a:ext cx="9488245" cy="653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97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nimal (Blue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3814C0D-95ED-4173-8AC0-4AB29FDCB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415839" y="760288"/>
            <a:ext cx="8091163" cy="416340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add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15839" y="5163327"/>
            <a:ext cx="8091163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add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53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nimal (Teal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3814C0D-95ED-4173-8AC0-4AB29FDCB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71113A8F-A3E6-4773-A564-980D4D0C4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5839" y="760288"/>
            <a:ext cx="8091163" cy="416340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add quote.”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A8B1812-DAFE-4A6A-B301-7770908A2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15839" y="5163327"/>
            <a:ext cx="8091163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add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3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C1F7E9D-0503-4BE4-8143-B788D4726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3305909" y="633187"/>
            <a:ext cx="5580183" cy="80875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1562BBE-B5B7-42B5-8ABD-CE74CD647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8113" y="1755775"/>
            <a:ext cx="9434512" cy="4151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86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(5-Up with Icons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id="{A5D6346A-285F-46E0-9AAB-F8F29A1C2BC6}"/>
              </a:ext>
            </a:extLst>
          </p:cNvPr>
          <p:cNvSpPr/>
          <p:nvPr userDrawn="1"/>
        </p:nvSpPr>
        <p:spPr bwMode="black">
          <a:xfrm>
            <a:off x="4060951" y="0"/>
            <a:ext cx="4063999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4325757" y="363682"/>
            <a:ext cx="3531339" cy="2809009"/>
          </a:xfr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B1D6FB0-3CFA-4F98-9E32-13372A146E50}"/>
              </a:ext>
            </a:extLst>
          </p:cNvPr>
          <p:cNvSpPr/>
          <p:nvPr userDrawn="1"/>
        </p:nvSpPr>
        <p:spPr>
          <a:xfrm>
            <a:off x="-3048" y="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91253B02-FE9E-42BD-9273-EB07447C42F2}"/>
              </a:ext>
            </a:extLst>
          </p:cNvPr>
          <p:cNvSpPr/>
          <p:nvPr userDrawn="1"/>
        </p:nvSpPr>
        <p:spPr>
          <a:xfrm>
            <a:off x="8124953" y="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A95525E-0F0F-42A1-814D-8A0F5F6C9504}"/>
              </a:ext>
            </a:extLst>
          </p:cNvPr>
          <p:cNvSpPr/>
          <p:nvPr userDrawn="1"/>
        </p:nvSpPr>
        <p:spPr>
          <a:xfrm>
            <a:off x="0" y="3429000"/>
            <a:ext cx="4063999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2F620B4-FC61-4BCB-BFAB-5DAE7EDBC3A1}"/>
              </a:ext>
            </a:extLst>
          </p:cNvPr>
          <p:cNvSpPr/>
          <p:nvPr userDrawn="1"/>
        </p:nvSpPr>
        <p:spPr>
          <a:xfrm>
            <a:off x="4063999" y="342900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D8EBE3F-0971-43E7-9934-99422D606481}"/>
              </a:ext>
            </a:extLst>
          </p:cNvPr>
          <p:cNvSpPr/>
          <p:nvPr userDrawn="1"/>
        </p:nvSpPr>
        <p:spPr>
          <a:xfrm>
            <a:off x="8128001" y="3429000"/>
            <a:ext cx="4063999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D8DD7EF7-A01F-4BC7-80C9-B7ED221F63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65351" y="347961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Content Placeholder 9"/>
          <p:cNvSpPr>
            <a:spLocks noGrp="1"/>
          </p:cNvSpPr>
          <p:nvPr userDrawn="1">
            <p:ph idx="1" hasCustomPrompt="1"/>
          </p:nvPr>
        </p:nvSpPr>
        <p:spPr bwMode="gray">
          <a:xfrm>
            <a:off x="360218" y="1683143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D04436AB-D3A4-4BCB-A795-5F8437FE2E8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9668035" y="293132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6F9304B1-6B55-4695-943B-30DD680AEE6A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gray">
          <a:xfrm>
            <a:off x="8462902" y="1628314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28D5B16-4425-46F4-9F63-B46F3602940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65351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Content Placeholder 13">
            <a:extLst>
              <a:ext uri="{FF2B5EF4-FFF2-40B4-BE49-F238E27FC236}">
                <a16:creationId xmlns:a16="http://schemas.microsoft.com/office/drawing/2014/main" id="{AD263849-863B-4132-B6E1-C61464355379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360218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2CE6DAA4-2E97-4817-A549-1F198B25D7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610137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5B029AC8-AE17-421E-A0F3-247B7315CD29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4405004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F2965326-2267-4131-8529-A5DD17D8D7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668035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69D189A1-22A5-49F4-835C-1A0417D045F6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gray">
          <a:xfrm>
            <a:off x="8462902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Slide Number Placeholder 18"/>
          <p:cNvSpPr>
            <a:spLocks noGrp="1"/>
          </p:cNvSpPr>
          <p:nvPr userDrawn="1"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34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(9-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47D138E0-2756-4912-9525-2DF109D30567}"/>
              </a:ext>
            </a:extLst>
          </p:cNvPr>
          <p:cNvSpPr/>
          <p:nvPr userDrawn="1"/>
        </p:nvSpPr>
        <p:spPr>
          <a:xfrm>
            <a:off x="0" y="1335281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014F3C95-F0D6-41F7-AA29-3C6EE80AEAE4}"/>
              </a:ext>
            </a:extLst>
          </p:cNvPr>
          <p:cNvSpPr/>
          <p:nvPr userDrawn="1"/>
        </p:nvSpPr>
        <p:spPr>
          <a:xfrm>
            <a:off x="4062984" y="1335281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C748B337-33F7-40A1-88D8-CD2BA65D869E}"/>
              </a:ext>
            </a:extLst>
          </p:cNvPr>
          <p:cNvSpPr/>
          <p:nvPr userDrawn="1"/>
        </p:nvSpPr>
        <p:spPr>
          <a:xfrm>
            <a:off x="8125968" y="1335281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D5D8785B-E7B0-45E9-A241-DE133451585E}"/>
              </a:ext>
            </a:extLst>
          </p:cNvPr>
          <p:cNvSpPr/>
          <p:nvPr userDrawn="1"/>
        </p:nvSpPr>
        <p:spPr>
          <a:xfrm>
            <a:off x="0" y="3176188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1B929D3F-61AE-48F2-891C-9DFD75256C6D}"/>
              </a:ext>
            </a:extLst>
          </p:cNvPr>
          <p:cNvSpPr/>
          <p:nvPr userDrawn="1"/>
        </p:nvSpPr>
        <p:spPr>
          <a:xfrm>
            <a:off x="4062984" y="3176188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B7CC1275-0931-46C8-8F97-B088A9519B1D}"/>
              </a:ext>
            </a:extLst>
          </p:cNvPr>
          <p:cNvSpPr/>
          <p:nvPr userDrawn="1"/>
        </p:nvSpPr>
        <p:spPr>
          <a:xfrm>
            <a:off x="8125968" y="3176188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330A8418-CF1B-46A4-B5BE-AFE11C079F01}"/>
              </a:ext>
            </a:extLst>
          </p:cNvPr>
          <p:cNvSpPr/>
          <p:nvPr userDrawn="1"/>
        </p:nvSpPr>
        <p:spPr>
          <a:xfrm>
            <a:off x="0" y="5017094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719FCF12-F13A-4B9B-A958-B33602A70EC2}"/>
              </a:ext>
            </a:extLst>
          </p:cNvPr>
          <p:cNvSpPr/>
          <p:nvPr userDrawn="1"/>
        </p:nvSpPr>
        <p:spPr>
          <a:xfrm>
            <a:off x="4062984" y="5017093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11">
            <a:extLst>
              <a:ext uri="{FF2B5EF4-FFF2-40B4-BE49-F238E27FC236}">
                <a16:creationId xmlns:a16="http://schemas.microsoft.com/office/drawing/2014/main" id="{2C994B8F-9B33-413F-9097-B33609846937}"/>
              </a:ext>
            </a:extLst>
          </p:cNvPr>
          <p:cNvSpPr/>
          <p:nvPr userDrawn="1"/>
        </p:nvSpPr>
        <p:spPr>
          <a:xfrm>
            <a:off x="8125968" y="5017093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01AB76E-7762-46CE-9516-D338BC43B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9362" y="1588094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DF20C971-9987-4982-B10F-B0CC4C009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3014" y="1569933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345C34D9-17B4-4613-B9BD-59F326907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0664" y="1569933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6">
            <a:extLst>
              <a:ext uri="{FF2B5EF4-FFF2-40B4-BE49-F238E27FC236}">
                <a16:creationId xmlns:a16="http://schemas.microsoft.com/office/drawing/2014/main" id="{A1AA7C28-B086-407F-8AF1-430176818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362" y="3447161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D76E17B9-0002-44B8-AF7E-8969D01E0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014" y="3429000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Text Placeholder 18">
            <a:extLst>
              <a:ext uri="{FF2B5EF4-FFF2-40B4-BE49-F238E27FC236}">
                <a16:creationId xmlns:a16="http://schemas.microsoft.com/office/drawing/2014/main" id="{B3D2B886-4EAE-44EA-AE7C-F3ADDAF4FA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664" y="3429000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9">
            <a:extLst>
              <a:ext uri="{FF2B5EF4-FFF2-40B4-BE49-F238E27FC236}">
                <a16:creationId xmlns:a16="http://schemas.microsoft.com/office/drawing/2014/main" id="{2DDB0377-5DDF-4FE6-AC8F-55DC933310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62" y="5242666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3FB77825-C8FD-42A1-8FA6-A3FE7450E6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03014" y="5224505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494D3609-5A57-469E-BBF2-662F0C4358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0664" y="5224505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91484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8B90B5-0ADD-4FAB-AAA7-60B10917D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3" y="-1"/>
            <a:ext cx="10876547" cy="68522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F41329C-8017-4B1E-8629-9EB8192B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908884" y="2376739"/>
            <a:ext cx="2088682" cy="2098744"/>
          </a:xfrm>
          <a:prstGeom prst="ellipse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4026A8F-5767-4C60-A899-B201C447297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7838" y="452438"/>
            <a:ext cx="2746375" cy="2714625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5A3E4B8-CACE-4AB4-A8FC-7AEF75EDAF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561365" y="1125505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032A610F-10B9-4A8A-83D5-C97FF538D35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776001" y="450884"/>
            <a:ext cx="2746375" cy="2714625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A34264D-D28C-49EA-828E-9A4D4603A2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251508" y="1125505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15663BA5-2702-4695-9A70-94EAAC58829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7253" y="3743578"/>
            <a:ext cx="2746375" cy="2612772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1875FDC-A655-4A0D-9846-FEBF4FE91C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561365" y="4595846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B3257A84-CA4A-40FD-9C48-BA83D297743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775416" y="3742023"/>
            <a:ext cx="2746375" cy="2612773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6A64B5B-AE77-4B74-925A-5D85BD05CE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251508" y="4595846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Date Placeholder 10">
            <a:extLst>
              <a:ext uri="{FF2B5EF4-FFF2-40B4-BE49-F238E27FC236}">
                <a16:creationId xmlns:a16="http://schemas.microsoft.com/office/drawing/2014/main" id="{D7B1B1D7-CD0C-49E0-8AC1-567A6D1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9BE-CAA2-49B9-B3D1-E3587DB5B59A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0DE9E05-D5C9-40B5-B0BD-C5FFC93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7A070A-47B1-4FE3-8E7C-7C9F041B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53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Shape&#10;&#10;Description automatically generated">
            <a:extLst>
              <a:ext uri="{FF2B5EF4-FFF2-40B4-BE49-F238E27FC236}">
                <a16:creationId xmlns:a16="http://schemas.microsoft.com/office/drawing/2014/main" id="{58A98041-598A-4B86-A4FE-CE64268EAC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50440" y="401352"/>
            <a:ext cx="8467375" cy="5571533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CF41329C-8017-4B1E-8629-9EB8192B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433862" y="1550632"/>
            <a:ext cx="3268003" cy="3272972"/>
          </a:xfrm>
          <a:prstGeom prst="ellipse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1875FDC-A655-4A0D-9846-FEBF4FE91C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357005" y="1344489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3257A84-CA4A-40FD-9C48-BA83D297743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55802" y="2718639"/>
            <a:ext cx="2746375" cy="3300984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6A64B5B-AE77-4B74-925A-5D85BD05CE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581072" y="401352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0EA3296-E774-4946-8E91-E5BC0EDF7F5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742872" y="1788132"/>
            <a:ext cx="2811462" cy="3300014"/>
          </a:xfrm>
        </p:spPr>
        <p:txBody>
          <a:bodyPr/>
          <a:lstStyle>
            <a:lvl1pPr marL="0" indent="0">
              <a:buNone/>
              <a:defRPr b="1"/>
            </a:lvl1pPr>
            <a:lvl2pPr marL="346075" indent="-228600"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D7B1B1D7-CD0C-49E0-8AC1-567A6D1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9BE-CAA2-49B9-B3D1-E3587DB5B59A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A0DE9E05-D5C9-40B5-B0BD-C5FFC93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A87A070A-47B1-4FE3-8E7C-7C9F041B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69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594624"/>
            <a:ext cx="10515600" cy="4582339"/>
          </a:xfrm>
          <a:noFill/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24D5D47-1752-4D84-8BFB-C2F71A34C932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Up Pictures and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2820924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821051"/>
            <a:ext cx="10515600" cy="1216025"/>
          </a:xfr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D162C60-CB96-4A1A-A18D-22B32089E235}"/>
              </a:ext>
            </a:extLst>
          </p:cNvPr>
          <p:cNvSpPr/>
          <p:nvPr userDrawn="1"/>
        </p:nvSpPr>
        <p:spPr>
          <a:xfrm>
            <a:off x="1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0B3DCC4C-18F1-44A1-83F2-567249ACDEF1}"/>
              </a:ext>
            </a:extLst>
          </p:cNvPr>
          <p:cNvSpPr/>
          <p:nvPr userDrawn="1"/>
        </p:nvSpPr>
        <p:spPr>
          <a:xfrm>
            <a:off x="4877349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5">
            <a:extLst>
              <a:ext uri="{FF2B5EF4-FFF2-40B4-BE49-F238E27FC236}">
                <a16:creationId xmlns:a16="http://schemas.microsoft.com/office/drawing/2014/main" id="{8CF2B0C9-EA38-4390-A84A-EBCFEDC0AAE5}"/>
              </a:ext>
            </a:extLst>
          </p:cNvPr>
          <p:cNvSpPr/>
          <p:nvPr userDrawn="1"/>
        </p:nvSpPr>
        <p:spPr>
          <a:xfrm>
            <a:off x="9754696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6">
            <a:extLst>
              <a:ext uri="{FF2B5EF4-FFF2-40B4-BE49-F238E27FC236}">
                <a16:creationId xmlns:a16="http://schemas.microsoft.com/office/drawing/2014/main" id="{3D0C31E3-527C-4CBA-97E5-DBDF2A52AFAC}"/>
              </a:ext>
            </a:extLst>
          </p:cNvPr>
          <p:cNvSpPr/>
          <p:nvPr userDrawn="1"/>
        </p:nvSpPr>
        <p:spPr>
          <a:xfrm>
            <a:off x="2435850" y="4037076"/>
            <a:ext cx="2437305" cy="2817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7">
            <a:extLst>
              <a:ext uri="{FF2B5EF4-FFF2-40B4-BE49-F238E27FC236}">
                <a16:creationId xmlns:a16="http://schemas.microsoft.com/office/drawing/2014/main" id="{591E0941-ABF1-462A-AA3A-64D47089A2D7}"/>
              </a:ext>
            </a:extLst>
          </p:cNvPr>
          <p:cNvSpPr/>
          <p:nvPr userDrawn="1"/>
        </p:nvSpPr>
        <p:spPr>
          <a:xfrm>
            <a:off x="7314342" y="4037076"/>
            <a:ext cx="2437305" cy="2817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5EB20B2C-E9C0-4B6F-9D8F-0B7BAAE1ED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99634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1B2EA53-4275-4D74-9FC5-D8EA8CF60C8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44193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513F8D1A-87BC-4B26-9247-B2DC62BB13C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 bwMode="gray">
          <a:xfrm>
            <a:off x="284090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8" name="Text Placeholder 11">
            <a:extLst>
              <a:ext uri="{FF2B5EF4-FFF2-40B4-BE49-F238E27FC236}">
                <a16:creationId xmlns:a16="http://schemas.microsoft.com/office/drawing/2014/main" id="{6D665270-BCFF-43F6-9CEB-51DA6F7F1FA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596612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Picture Placeholder 12">
            <a:extLst>
              <a:ext uri="{FF2B5EF4-FFF2-40B4-BE49-F238E27FC236}">
                <a16:creationId xmlns:a16="http://schemas.microsoft.com/office/drawing/2014/main" id="{04897160-9BF7-44CA-9ACE-9621AC1F8A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 bwMode="gray">
          <a:xfrm>
            <a:off x="525181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9" name="Text Placeholder 13">
            <a:extLst>
              <a:ext uri="{FF2B5EF4-FFF2-40B4-BE49-F238E27FC236}">
                <a16:creationId xmlns:a16="http://schemas.microsoft.com/office/drawing/2014/main" id="{C7CDD40B-9D6C-4966-A99A-F976E43A893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24862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Picture Placeholder 14">
            <a:extLst>
              <a:ext uri="{FF2B5EF4-FFF2-40B4-BE49-F238E27FC236}">
                <a16:creationId xmlns:a16="http://schemas.microsoft.com/office/drawing/2014/main" id="{74F24F6E-7165-4401-A9FB-B018D4A703F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 bwMode="gray">
          <a:xfrm>
            <a:off x="766272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0" name="Text Placeholder 15">
            <a:extLst>
              <a:ext uri="{FF2B5EF4-FFF2-40B4-BE49-F238E27FC236}">
                <a16:creationId xmlns:a16="http://schemas.microsoft.com/office/drawing/2014/main" id="{C28FB982-4B84-4C4C-9989-BA2563472E3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474206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4" name="Picture Placeholder 15">
            <a:extLst>
              <a:ext uri="{FF2B5EF4-FFF2-40B4-BE49-F238E27FC236}">
                <a16:creationId xmlns:a16="http://schemas.microsoft.com/office/drawing/2014/main" id="{6626904F-CC3B-4AAC-9351-389DC5A32A6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 bwMode="gray">
          <a:xfrm>
            <a:off x="10117655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CD0CF586-7B0D-45A0-B7D6-DB10979C2E2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98967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Picture Placeholder 17">
            <a:extLst>
              <a:ext uri="{FF2B5EF4-FFF2-40B4-BE49-F238E27FC236}">
                <a16:creationId xmlns:a16="http://schemas.microsoft.com/office/drawing/2014/main" id="{CE73143E-94A3-454F-9304-4BC606CA8D3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 bwMode="gray">
          <a:xfrm>
            <a:off x="397289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2" name="Text Placeholder 18">
            <a:extLst>
              <a:ext uri="{FF2B5EF4-FFF2-40B4-BE49-F238E27FC236}">
                <a16:creationId xmlns:a16="http://schemas.microsoft.com/office/drawing/2014/main" id="{CCC4D160-A359-419D-BD12-F65BE6183B7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44193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3" name="Picture Placeholder 19">
            <a:extLst>
              <a:ext uri="{FF2B5EF4-FFF2-40B4-BE49-F238E27FC236}">
                <a16:creationId xmlns:a16="http://schemas.microsoft.com/office/drawing/2014/main" id="{0D271139-EB02-4351-B32D-98286D27AD6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283856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3" name="Text Placeholder 20">
            <a:extLst>
              <a:ext uri="{FF2B5EF4-FFF2-40B4-BE49-F238E27FC236}">
                <a16:creationId xmlns:a16="http://schemas.microsoft.com/office/drawing/2014/main" id="{49EF6F7E-E510-4C65-A550-B5300CCADE0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96612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5" name="Picture Placeholder 21">
            <a:extLst>
              <a:ext uri="{FF2B5EF4-FFF2-40B4-BE49-F238E27FC236}">
                <a16:creationId xmlns:a16="http://schemas.microsoft.com/office/drawing/2014/main" id="{51DCDB0D-A1AA-42EB-8125-F4656517D2C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 bwMode="gray">
          <a:xfrm>
            <a:off x="524947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4" name="Text Placeholder 22">
            <a:extLst>
              <a:ext uri="{FF2B5EF4-FFF2-40B4-BE49-F238E27FC236}">
                <a16:creationId xmlns:a16="http://schemas.microsoft.com/office/drawing/2014/main" id="{87DF68F9-C9AB-4D3A-8431-FF108ED3DF9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024862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7" name="Picture Placeholder 23">
            <a:extLst>
              <a:ext uri="{FF2B5EF4-FFF2-40B4-BE49-F238E27FC236}">
                <a16:creationId xmlns:a16="http://schemas.microsoft.com/office/drawing/2014/main" id="{D82E0B0A-7218-4FD5-9991-8E5E9FFBFFC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 bwMode="gray">
          <a:xfrm>
            <a:off x="766038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5" name="Text Placeholder 24">
            <a:extLst>
              <a:ext uri="{FF2B5EF4-FFF2-40B4-BE49-F238E27FC236}">
                <a16:creationId xmlns:a16="http://schemas.microsoft.com/office/drawing/2014/main" id="{D6FF2AA9-E000-4B0D-956F-F94226FE2E1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474206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9" name="Picture Placeholder 25">
            <a:extLst>
              <a:ext uri="{FF2B5EF4-FFF2-40B4-BE49-F238E27FC236}">
                <a16:creationId xmlns:a16="http://schemas.microsoft.com/office/drawing/2014/main" id="{F4AE9E1B-D8F1-43B5-8EC9-55F377B7EA0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 bwMode="gray">
          <a:xfrm>
            <a:off x="10115310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6" name="Text Placeholder 26">
            <a:extLst>
              <a:ext uri="{FF2B5EF4-FFF2-40B4-BE49-F238E27FC236}">
                <a16:creationId xmlns:a16="http://schemas.microsoft.com/office/drawing/2014/main" id="{86B304D2-5934-49D0-828A-58E73AB34C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98967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62387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Blue Title,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 hasCustomPrompt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styles. Note that blue overlay slide types require extra accessibility remediation when exported to PDF.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White Title, Blue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" hasCustomPrompt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marL="6858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styles. Note that blue overlay slide types require extra accessibility remediation when exported to PDF.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Blue Circl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6304108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Multiple Circl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7289728" y="901318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054753" y="398666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679058" y="3827626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ox, Photo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(Light Gray Background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 txBox="1">
            <a:spLocks/>
          </p:cNvSpPr>
          <p:nvPr userDrawn="1"/>
        </p:nvSpPr>
        <p:spPr bwMode="black">
          <a:xfrm>
            <a:off x="0" y="1389684"/>
            <a:ext cx="12192000" cy="1340989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389685"/>
            <a:ext cx="11658600" cy="1340989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66A75E6-E45B-4C5D-981E-7C8ED0C72F5D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Image Background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  <a:solidFill>
            <a:schemeClr val="tx2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background picture. Ensure sufficient contrast exists between photo and white text.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1651380"/>
            <a:ext cx="12192000" cy="1733266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651380"/>
            <a:ext cx="11658600" cy="1733266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“thank you”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6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Minnesota Department of Transportation logo">
            <a:extLst>
              <a:ext uri="{FF2B5EF4-FFF2-40B4-BE49-F238E27FC236}">
                <a16:creationId xmlns:a16="http://schemas.microsoft.com/office/drawing/2014/main" id="{124F0BA2-5295-42F6-9BCF-245892B02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2" y="578465"/>
            <a:ext cx="3234329" cy="6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198DD1-C477-482D-A126-3FBDD1778E4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“thank you” here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Minnesota Department of Transportation logo">
            <a:extLst>
              <a:ext uri="{FF2B5EF4-FFF2-40B4-BE49-F238E27FC236}">
                <a16:creationId xmlns:a16="http://schemas.microsoft.com/office/drawing/2014/main" id="{747F3109-3EDA-4D30-8461-787A6E66C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2" y="578465"/>
            <a:ext cx="3234329" cy="6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38200" y="1335281"/>
            <a:ext cx="10515600" cy="4841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335281"/>
            <a:ext cx="10515600" cy="4841683"/>
          </a:xfrm>
          <a:noFill/>
        </p:spPr>
        <p:txBody>
          <a:bodyPr lIns="182880" tIns="182880" rIns="182880" bIns="18288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38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72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485A5BA-A5F9-4138-9E4B-FFD626F6437A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  <a:noFill/>
        </p:spPr>
        <p:txBody>
          <a:bodyPr lIns="91440" tIns="45720" rIns="91440" bIns="4572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 mn.gov/websiteurl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88" r:id="rId2"/>
    <p:sldLayoutId id="2147483787" r:id="rId3"/>
    <p:sldLayoutId id="2147483711" r:id="rId4"/>
    <p:sldLayoutId id="2147483712" r:id="rId5"/>
    <p:sldLayoutId id="2147483790" r:id="rId6"/>
    <p:sldLayoutId id="2147483789" r:id="rId7"/>
    <p:sldLayoutId id="2147483714" r:id="rId8"/>
    <p:sldLayoutId id="2147483780" r:id="rId9"/>
    <p:sldLayoutId id="2147483773" r:id="rId10"/>
    <p:sldLayoutId id="2147483800" r:id="rId11"/>
    <p:sldLayoutId id="2147483688" r:id="rId12"/>
    <p:sldLayoutId id="2147483826" r:id="rId13"/>
    <p:sldLayoutId id="2147483801" r:id="rId14"/>
    <p:sldLayoutId id="2147483802" r:id="rId15"/>
    <p:sldLayoutId id="2147483803" r:id="rId16"/>
    <p:sldLayoutId id="2147483843" r:id="rId17"/>
    <p:sldLayoutId id="2147483844" r:id="rId18"/>
    <p:sldLayoutId id="2147483767" r:id="rId19"/>
    <p:sldLayoutId id="2147483771" r:id="rId20"/>
    <p:sldLayoutId id="2147483772" r:id="rId21"/>
    <p:sldLayoutId id="2147483820" r:id="rId22"/>
    <p:sldLayoutId id="2147483769" r:id="rId23"/>
    <p:sldLayoutId id="2147483770" r:id="rId24"/>
    <p:sldLayoutId id="2147483829" r:id="rId25"/>
    <p:sldLayoutId id="2147483732" r:id="rId26"/>
    <p:sldLayoutId id="2147483794" r:id="rId27"/>
    <p:sldLayoutId id="2147483733" r:id="rId28"/>
    <p:sldLayoutId id="2147483821" r:id="rId29"/>
    <p:sldLayoutId id="2147483805" r:id="rId30"/>
    <p:sldLayoutId id="2147483806" r:id="rId31"/>
    <p:sldLayoutId id="2147483822" r:id="rId32"/>
    <p:sldLayoutId id="2147483750" r:id="rId33"/>
    <p:sldLayoutId id="2147483765" r:id="rId34"/>
    <p:sldLayoutId id="2147483823" r:id="rId35"/>
    <p:sldLayoutId id="2147483809" r:id="rId36"/>
    <p:sldLayoutId id="2147483808" r:id="rId37"/>
    <p:sldLayoutId id="2147483824" r:id="rId38"/>
    <p:sldLayoutId id="2147483781" r:id="rId39"/>
    <p:sldLayoutId id="2147483825" r:id="rId40"/>
    <p:sldLayoutId id="2147483807" r:id="rId41"/>
    <p:sldLayoutId id="2147483838" r:id="rId42"/>
    <p:sldLayoutId id="2147483832" r:id="rId43"/>
    <p:sldLayoutId id="2147483830" r:id="rId44"/>
    <p:sldLayoutId id="2147483837" r:id="rId45"/>
    <p:sldLayoutId id="2147483831" r:id="rId46"/>
    <p:sldLayoutId id="2147483836" r:id="rId47"/>
    <p:sldLayoutId id="2147483833" r:id="rId48"/>
    <p:sldLayoutId id="2147483842" r:id="rId49"/>
    <p:sldLayoutId id="2147483841" r:id="rId50"/>
    <p:sldLayoutId id="2147483738" r:id="rId51"/>
    <p:sldLayoutId id="2147483739" r:id="rId52"/>
    <p:sldLayoutId id="2147483754" r:id="rId53"/>
    <p:sldLayoutId id="2147483755" r:id="rId54"/>
    <p:sldLayoutId id="2147483759" r:id="rId55"/>
    <p:sldLayoutId id="2147483753" r:id="rId56"/>
    <p:sldLayoutId id="2147483763" r:id="rId57"/>
    <p:sldLayoutId id="2147483762" r:id="rId58"/>
    <p:sldLayoutId id="2147483797" r:id="rId59"/>
    <p:sldLayoutId id="2147483827" r:id="rId6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t.state.mn.us/stateaid/administration.html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C9A24-AE6D-49AF-AAC9-44025F87AB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2023 Legislative Session - SEMLM Update</a:t>
            </a:r>
            <a:br>
              <a:rPr lang="en-US" dirty="0"/>
            </a:br>
            <a:r>
              <a:rPr lang="en-US" dirty="0"/>
              <a:t>Small Cities Assistance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85FE-DB04-4270-906F-A9C6311445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June 29, 2023</a:t>
            </a:r>
          </a:p>
        </p:txBody>
      </p:sp>
    </p:spTree>
    <p:extLst>
      <p:ext uri="{BB962C8B-B14F-4D97-AF65-F5344CB8AC3E}">
        <p14:creationId xmlns:p14="http://schemas.microsoft.com/office/powerpoint/2010/main" val="1930300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48B90-1F1B-6CF6-D08E-446F8358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 for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E5BEE-1571-60F8-9DEA-86D2B213B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The preliminary aid to each city is calculated as follows:</a:t>
            </a:r>
          </a:p>
          <a:p>
            <a:pPr lvl="1"/>
            <a:r>
              <a:rPr lang="en-US" dirty="0"/>
              <a:t>5 percent equally allocated to all cities</a:t>
            </a:r>
          </a:p>
          <a:p>
            <a:pPr lvl="1"/>
            <a:r>
              <a:rPr lang="en-US" dirty="0"/>
              <a:t>35 percent allocated based on each city’s share of lane miles of municipal streets compared to the total municipal lane miles of all eligible cities</a:t>
            </a:r>
          </a:p>
          <a:p>
            <a:pPr lvl="1"/>
            <a:r>
              <a:rPr lang="en-US" dirty="0"/>
              <a:t>35 percent allocated based on each city’s share of population compared to the total population of all eligible cities</a:t>
            </a:r>
          </a:p>
          <a:p>
            <a:pPr lvl="1"/>
            <a:r>
              <a:rPr lang="en-US" dirty="0"/>
              <a:t>25 percent allocated based on each city’s share of the state aid adjustment factor compared to the sum of the state aid adjustment factor for all eligible cities</a:t>
            </a:r>
          </a:p>
          <a:p>
            <a:pPr lvl="2"/>
            <a:r>
              <a:rPr lang="en-US" dirty="0"/>
              <a:t>The state aid adjustment factor is the greater of zero or:</a:t>
            </a:r>
          </a:p>
          <a:p>
            <a:pPr lvl="3"/>
            <a:r>
              <a:rPr lang="en-US" dirty="0"/>
              <a:t>0.005 minus</a:t>
            </a:r>
          </a:p>
          <a:p>
            <a:pPr lvl="3"/>
            <a:r>
              <a:rPr lang="en-US" dirty="0"/>
              <a:t>The number of lane miles of county state aid highway in a city compared to the total lane miles of county state aid highways in eligible cities</a:t>
            </a:r>
          </a:p>
          <a:p>
            <a:r>
              <a:rPr lang="en-US" dirty="0"/>
              <a:t>The final aid to each city is the lesser of:</a:t>
            </a:r>
          </a:p>
          <a:p>
            <a:pPr lvl="1"/>
            <a:r>
              <a:rPr lang="en-US" dirty="0"/>
              <a:t>The preliminary aid or</a:t>
            </a:r>
          </a:p>
          <a:p>
            <a:pPr lvl="1"/>
            <a:r>
              <a:rPr lang="en-US" dirty="0"/>
              <a:t>The maximum aid, which equals 3.5 multiplied by the unweighted average amount of assistance to a city in a year.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3FC80-C9E2-BA1C-2649-E78B4036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71E01-9EE8-BE0E-ED4C-056E2CCFB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E235A-2C1F-28BC-7AF4-CB8EC98BB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90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3EF2E-7639-FC78-2B01-A705BEF30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Funding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0945465-2CCB-10C3-DE22-A3A7BA5C33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6097104"/>
              </p:ext>
            </p:extLst>
          </p:nvPr>
        </p:nvGraphicFramePr>
        <p:xfrm>
          <a:off x="838200" y="2601826"/>
          <a:ext cx="105156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106">
                  <a:extLst>
                    <a:ext uri="{9D8B030D-6E8A-4147-A177-3AD203B41FA5}">
                      <a16:colId xmlns:a16="http://schemas.microsoft.com/office/drawing/2014/main" val="3179564678"/>
                    </a:ext>
                  </a:extLst>
                </a:gridCol>
                <a:gridCol w="1115736">
                  <a:extLst>
                    <a:ext uri="{9D8B030D-6E8A-4147-A177-3AD203B41FA5}">
                      <a16:colId xmlns:a16="http://schemas.microsoft.com/office/drawing/2014/main" val="1874197400"/>
                    </a:ext>
                  </a:extLst>
                </a:gridCol>
                <a:gridCol w="1098958">
                  <a:extLst>
                    <a:ext uri="{9D8B030D-6E8A-4147-A177-3AD203B41FA5}">
                      <a16:colId xmlns:a16="http://schemas.microsoft.com/office/drawing/2014/main" val="370790573"/>
                    </a:ext>
                  </a:extLst>
                </a:gridCol>
                <a:gridCol w="1182848">
                  <a:extLst>
                    <a:ext uri="{9D8B030D-6E8A-4147-A177-3AD203B41FA5}">
                      <a16:colId xmlns:a16="http://schemas.microsoft.com/office/drawing/2014/main" val="1818937960"/>
                    </a:ext>
                  </a:extLst>
                </a:gridCol>
                <a:gridCol w="1166069">
                  <a:extLst>
                    <a:ext uri="{9D8B030D-6E8A-4147-A177-3AD203B41FA5}">
                      <a16:colId xmlns:a16="http://schemas.microsoft.com/office/drawing/2014/main" val="2029237346"/>
                    </a:ext>
                  </a:extLst>
                </a:gridCol>
                <a:gridCol w="1182848">
                  <a:extLst>
                    <a:ext uri="{9D8B030D-6E8A-4147-A177-3AD203B41FA5}">
                      <a16:colId xmlns:a16="http://schemas.microsoft.com/office/drawing/2014/main" val="73597063"/>
                    </a:ext>
                  </a:extLst>
                </a:gridCol>
                <a:gridCol w="1090569">
                  <a:extLst>
                    <a:ext uri="{9D8B030D-6E8A-4147-A177-3AD203B41FA5}">
                      <a16:colId xmlns:a16="http://schemas.microsoft.com/office/drawing/2014/main" val="2642315573"/>
                    </a:ext>
                  </a:extLst>
                </a:gridCol>
                <a:gridCol w="1082180">
                  <a:extLst>
                    <a:ext uri="{9D8B030D-6E8A-4147-A177-3AD203B41FA5}">
                      <a16:colId xmlns:a16="http://schemas.microsoft.com/office/drawing/2014/main" val="162591926"/>
                    </a:ext>
                  </a:extLst>
                </a:gridCol>
                <a:gridCol w="1077286">
                  <a:extLst>
                    <a:ext uri="{9D8B030D-6E8A-4147-A177-3AD203B41FA5}">
                      <a16:colId xmlns:a16="http://schemas.microsoft.com/office/drawing/2014/main" val="2628091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Calendar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80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Amount Appropriated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627830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D2733-44AE-26A1-ECC1-8A271B821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4EB68-2EF8-8D40-FF78-C07D3ED31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35BE1-9404-C8AE-2179-B2A44F00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833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896C-8ED4-9ADA-3AD8-8418A8E20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Received by Small 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4C144-A1F9-FEF9-674F-6F0DA0603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not require you to do anything to get the funds</a:t>
            </a:r>
          </a:p>
          <a:p>
            <a:r>
              <a:rPr lang="en-US" dirty="0"/>
              <a:t>Funds show up automatically in your bank account when distributions occur</a:t>
            </a:r>
          </a:p>
          <a:p>
            <a:pPr lvl="1"/>
            <a:r>
              <a:rPr lang="en-US" dirty="0"/>
              <a:t>This may show up as “Intergovernmental Transfer” or something similar in your bank account</a:t>
            </a:r>
          </a:p>
          <a:p>
            <a:pPr lvl="1"/>
            <a:r>
              <a:rPr lang="en-US" dirty="0"/>
              <a:t>In SWIFT, the name of the aid is shown in two places: the customer account field will reflect SML_CT_ASSIST and the message field will reflect SMALL CITY ASSIST.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78137-DC3C-BE51-1383-8D81D14A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82304-7B42-F28A-D907-90C89AF12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7C4F9-03B7-1E2A-FDEC-618593B4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81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0165D-08A1-A26E-C2E4-14365612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2023 Legislative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C311A-3B5A-52A7-F496-879D584A5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changes to statutory language for the program</a:t>
            </a:r>
          </a:p>
          <a:p>
            <a:r>
              <a:rPr lang="en-US" dirty="0"/>
              <a:t>Allocation of funds to Small Cities</a:t>
            </a:r>
          </a:p>
          <a:p>
            <a:pPr lvl="1"/>
            <a:r>
              <a:rPr lang="en-US" dirty="0"/>
              <a:t>Prior to 2023</a:t>
            </a:r>
          </a:p>
          <a:p>
            <a:pPr lvl="2"/>
            <a:r>
              <a:rPr lang="en-US" dirty="0"/>
              <a:t>One-time general fund appropriations from the legislature</a:t>
            </a:r>
          </a:p>
          <a:p>
            <a:pPr lvl="1"/>
            <a:r>
              <a:rPr lang="en-US" dirty="0"/>
              <a:t>FY 2024 and into future</a:t>
            </a:r>
          </a:p>
          <a:p>
            <a:pPr lvl="2"/>
            <a:r>
              <a:rPr lang="en-US" dirty="0"/>
              <a:t>On-going funding through the new Transportation Advancement Account</a:t>
            </a:r>
          </a:p>
          <a:p>
            <a:pPr lvl="2"/>
            <a:r>
              <a:rPr lang="en-US" dirty="0"/>
              <a:t>Estimated to generate approximately $60M by 2033</a:t>
            </a:r>
          </a:p>
          <a:p>
            <a:pPr lvl="2"/>
            <a:r>
              <a:rPr lang="en-US" dirty="0"/>
              <a:t>Funds need to accumulate in the account before distribution</a:t>
            </a:r>
          </a:p>
          <a:p>
            <a:pPr lvl="2"/>
            <a:r>
              <a:rPr lang="en-US" dirty="0"/>
              <a:t>Still to-be-determined when first and future distributions will be made to small cities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BEBDA-E9FD-D04F-7483-ADFCECC28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1DCFA-FE83-19DC-4943-4B24C9BB2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C8970-6F5E-6727-2CBA-A89671E2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575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Ted Schoenecker</a:t>
            </a:r>
          </a:p>
          <a:p>
            <a:r>
              <a:rPr lang="en-US" sz="2400" dirty="0"/>
              <a:t>Assistant Division Director for State Aid and Statewide Radio Communications</a:t>
            </a:r>
          </a:p>
          <a:p>
            <a:r>
              <a:rPr lang="en-US" sz="2800" i="1" dirty="0"/>
              <a:t>ted.schoenecker@state.mn.us</a:t>
            </a:r>
          </a:p>
          <a:p>
            <a:r>
              <a:rPr lang="en-US" sz="2800" dirty="0"/>
              <a:t>(612) 463-1229</a:t>
            </a:r>
          </a:p>
        </p:txBody>
      </p:sp>
    </p:spTree>
    <p:extLst>
      <p:ext uri="{BB962C8B-B14F-4D97-AF65-F5344CB8AC3E}">
        <p14:creationId xmlns:p14="http://schemas.microsoft.com/office/powerpoint/2010/main" val="24291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B3C2-1689-F4A8-1248-324D0930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DITED Kid Snippets-Math Class- (Imagined by Kids)">
            <a:hlinkClick r:id="" action="ppaction://media"/>
            <a:extLst>
              <a:ext uri="{FF2B5EF4-FFF2-40B4-BE49-F238E27FC236}">
                <a16:creationId xmlns:a16="http://schemas.microsoft.com/office/drawing/2014/main" id="{3CDDFEF2-5608-3EE3-B769-7F23D065FB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025" y="1335088"/>
            <a:ext cx="6456363" cy="484187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5A9F9-0228-F001-C27E-1D56266A4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D1F21-4959-72E4-1863-95E350679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259EF-9952-4895-304D-FF11E8E3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736B-00D3-E3DF-FD81-795C0F56B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Transportation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5862-4D6B-9FBD-BC89-D5ED68D6A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Indexes the gas tax to Minnesota Construction Cost Index</a:t>
            </a:r>
          </a:p>
          <a:p>
            <a:r>
              <a:rPr lang="en-US" dirty="0"/>
              <a:t>Adjusts the motor vehicle registration tax</a:t>
            </a:r>
          </a:p>
          <a:p>
            <a:r>
              <a:rPr lang="en-US" dirty="0"/>
              <a:t>Increases the motor vehicle sales tax to 6.875%</a:t>
            </a:r>
          </a:p>
          <a:p>
            <a:r>
              <a:rPr lang="en-US" dirty="0"/>
              <a:t>New Transportation Advancement Account (TAA)</a:t>
            </a:r>
          </a:p>
          <a:p>
            <a:pPr lvl="1"/>
            <a:r>
              <a:rPr lang="en-US" dirty="0"/>
              <a:t>50-cent fee on deliveries over $100 (excluding food and most tax-exempt items) – generates approx. $65M/</a:t>
            </a:r>
            <a:r>
              <a:rPr lang="en-US" dirty="0" err="1"/>
              <a:t>yr</a:t>
            </a:r>
            <a:endParaRPr lang="en-US" dirty="0"/>
          </a:p>
          <a:p>
            <a:pPr lvl="1"/>
            <a:r>
              <a:rPr lang="en-US" dirty="0"/>
              <a:t>56.5% of the sales tax on auto parts by 2033 (43.5% to highway user fund immediately)</a:t>
            </a:r>
          </a:p>
          <a:p>
            <a:pPr lvl="2"/>
            <a:r>
              <a:rPr lang="en-US" dirty="0"/>
              <a:t>56.5% will generate approx. $240M/</a:t>
            </a:r>
            <a:r>
              <a:rPr lang="en-US" dirty="0" err="1"/>
              <a:t>yr</a:t>
            </a:r>
            <a:r>
              <a:rPr lang="en-US" dirty="0"/>
              <a:t> by 2033</a:t>
            </a:r>
          </a:p>
          <a:p>
            <a:r>
              <a:rPr lang="en-US" dirty="0"/>
              <a:t>Metro area sales tax – 0.75% (generates approx. $600M/</a:t>
            </a:r>
            <a:r>
              <a:rPr lang="en-US" dirty="0" err="1"/>
              <a:t>yr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83% to Metro Transit (5% to Transportation Advisory Board for Active Transportation projects)</a:t>
            </a:r>
          </a:p>
          <a:p>
            <a:pPr lvl="1"/>
            <a:r>
              <a:rPr lang="en-US" dirty="0"/>
              <a:t>17% to metro counties (to be distributed per requirements under TAA)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23685-9D3D-1B1C-37EE-8229195BB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103ED-10C2-C2FF-CD0C-760E362C8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62ABA-3636-79FC-2B1E-CFF60F9E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8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28A8-41FA-79C4-5252-1780C4E79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 Advancement Account (TAA)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E43C5-80C7-0F0D-8FE1-7AB90C818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New account with new revenue</a:t>
            </a:r>
          </a:p>
          <a:p>
            <a:pPr lvl="1"/>
            <a:r>
              <a:rPr lang="en-US" dirty="0"/>
              <a:t>Delivery fee</a:t>
            </a:r>
          </a:p>
          <a:p>
            <a:pPr lvl="1"/>
            <a:r>
              <a:rPr lang="en-US" dirty="0"/>
              <a:t>Auto parts repair sales tax</a:t>
            </a:r>
          </a:p>
          <a:p>
            <a:pPr lvl="1"/>
            <a:r>
              <a:rPr lang="en-US" dirty="0"/>
              <a:t>10 years to fully realize all funding</a:t>
            </a:r>
          </a:p>
          <a:p>
            <a:r>
              <a:rPr lang="en-US" dirty="0"/>
              <a:t>Distribution</a:t>
            </a:r>
          </a:p>
          <a:p>
            <a:pPr lvl="1"/>
            <a:r>
              <a:rPr lang="en-US" dirty="0"/>
              <a:t>Metro Counties (new) – 36% (50% population, 50% Needs)</a:t>
            </a:r>
          </a:p>
          <a:p>
            <a:pPr lvl="1"/>
            <a:r>
              <a:rPr lang="en-US" dirty="0"/>
              <a:t>CSAH Account – 10%</a:t>
            </a:r>
          </a:p>
          <a:p>
            <a:pPr lvl="1"/>
            <a:r>
              <a:rPr lang="en-US" dirty="0"/>
              <a:t>Large Cities Assistance Account (new) – 15% (50% population, 50% Needs)</a:t>
            </a:r>
          </a:p>
          <a:p>
            <a:pPr lvl="1"/>
            <a:r>
              <a:rPr lang="en-US" dirty="0"/>
              <a:t>Small Cities Assistance Account – 27%</a:t>
            </a:r>
          </a:p>
          <a:p>
            <a:pPr lvl="1"/>
            <a:r>
              <a:rPr lang="en-US" dirty="0"/>
              <a:t>Town Road Account – 11%</a:t>
            </a:r>
          </a:p>
          <a:p>
            <a:pPr lvl="1"/>
            <a:r>
              <a:rPr lang="en-US" dirty="0"/>
              <a:t>Food Delivery Support Account – 1%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88454-55A8-29D5-2B7E-B9DDA2C6D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5C519-7B4D-1AA0-E9E9-F7DE4A0D7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DA188-5F06-7719-FBBA-9FFB7C326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A4A022-949A-DE5A-AA63-27C981ADE496}"/>
              </a:ext>
            </a:extLst>
          </p:cNvPr>
          <p:cNvSpPr/>
          <p:nvPr/>
        </p:nvSpPr>
        <p:spPr>
          <a:xfrm>
            <a:off x="1300294" y="4580388"/>
            <a:ext cx="3791823" cy="486561"/>
          </a:xfrm>
          <a:prstGeom prst="roundRect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9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40169-1D5A-1FE1-D6E7-ED13020E2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Funded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D2042-FFD1-E417-9958-EBE6DABA4A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Local Road Improvement Program (LRIP) - $102.967M</a:t>
            </a:r>
          </a:p>
          <a:p>
            <a:pPr lvl="1"/>
            <a:r>
              <a:rPr lang="en-US" dirty="0"/>
              <a:t>$78.964M – GO bonds</a:t>
            </a:r>
          </a:p>
          <a:p>
            <a:pPr lvl="1"/>
            <a:r>
              <a:rPr lang="en-US" dirty="0"/>
              <a:t>$6M – GO bonds dedicated to townships</a:t>
            </a:r>
          </a:p>
          <a:p>
            <a:pPr lvl="1"/>
            <a:r>
              <a:rPr lang="en-US" dirty="0"/>
              <a:t>$18.013M – General funds</a:t>
            </a:r>
          </a:p>
          <a:p>
            <a:r>
              <a:rPr lang="en-US" dirty="0"/>
              <a:t>Local Bridge Replacement Program (LBRP) – $85.013M</a:t>
            </a:r>
          </a:p>
          <a:p>
            <a:pPr lvl="1"/>
            <a:r>
              <a:rPr lang="en-US" dirty="0"/>
              <a:t>$67M – GO Bonds</a:t>
            </a:r>
          </a:p>
          <a:p>
            <a:pPr lvl="1"/>
            <a:r>
              <a:rPr lang="en-US" dirty="0"/>
              <a:t>$18.013M – General funds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281604-13BD-2545-1CFD-1FE8386552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Active Transportation (AT) – $40.2M (on-going funding of approx. $9M  in future)</a:t>
            </a:r>
          </a:p>
          <a:p>
            <a:pPr lvl="1"/>
            <a:r>
              <a:rPr lang="en-US" sz="2000" dirty="0"/>
              <a:t>$1.2M – GO bonds</a:t>
            </a:r>
          </a:p>
          <a:p>
            <a:pPr lvl="1"/>
            <a:r>
              <a:rPr lang="en-US" sz="2000" dirty="0"/>
              <a:t>$39M – General funds</a:t>
            </a:r>
          </a:p>
          <a:p>
            <a:r>
              <a:rPr lang="en-US" sz="2400" dirty="0"/>
              <a:t>Safe Routes to School (SRTS) - $23.4M</a:t>
            </a:r>
          </a:p>
          <a:p>
            <a:pPr lvl="1"/>
            <a:r>
              <a:rPr lang="en-US" sz="2000" dirty="0"/>
              <a:t>$2.4M – GO bonds</a:t>
            </a:r>
          </a:p>
          <a:p>
            <a:pPr lvl="1"/>
            <a:r>
              <a:rPr lang="en-US" sz="2000" dirty="0"/>
              <a:t>$21M – General funds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FD448-04A9-2593-5086-82781F28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81217-6F6B-55A1-7DFF-2ABEF8BE9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6702A-8739-CAE4-7BCA-7A3F71A05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67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CA131-9D4B-E436-2B4C-8C1CD55D5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 Earmarks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7254-0972-53EC-0F5A-49092E05C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59 total earmark projects to MnDOT/local agencies - $473.963M</a:t>
            </a:r>
          </a:p>
          <a:p>
            <a:pPr lvl="1"/>
            <a:r>
              <a:rPr lang="en-US" dirty="0"/>
              <a:t>Trunk Highway/General Fund – directly to MnDOT</a:t>
            </a:r>
          </a:p>
          <a:p>
            <a:pPr lvl="2"/>
            <a:r>
              <a:rPr lang="en-US" dirty="0"/>
              <a:t>9 projects</a:t>
            </a:r>
          </a:p>
          <a:p>
            <a:pPr lvl="2"/>
            <a:r>
              <a:rPr lang="en-US" dirty="0"/>
              <a:t>$46.85M</a:t>
            </a:r>
          </a:p>
          <a:p>
            <a:pPr lvl="1"/>
            <a:r>
              <a:rPr lang="en-US" dirty="0"/>
              <a:t>General Obligation (GO) Bond – to local agencies</a:t>
            </a:r>
          </a:p>
          <a:p>
            <a:pPr lvl="2"/>
            <a:r>
              <a:rPr lang="en-US" dirty="0"/>
              <a:t>10 projects</a:t>
            </a:r>
          </a:p>
          <a:p>
            <a:pPr lvl="2"/>
            <a:r>
              <a:rPr lang="en-US" dirty="0"/>
              <a:t>$67.26M</a:t>
            </a:r>
          </a:p>
          <a:p>
            <a:pPr lvl="1"/>
            <a:r>
              <a:rPr lang="en-US" dirty="0"/>
              <a:t>General Fund – to local agencies</a:t>
            </a:r>
          </a:p>
          <a:p>
            <a:pPr lvl="2"/>
            <a:r>
              <a:rPr lang="en-US" dirty="0"/>
              <a:t>36 projects</a:t>
            </a:r>
          </a:p>
          <a:p>
            <a:pPr lvl="2"/>
            <a:r>
              <a:rPr lang="en-US" dirty="0"/>
              <a:t>$214.903M</a:t>
            </a:r>
          </a:p>
          <a:p>
            <a:pPr lvl="1"/>
            <a:r>
              <a:rPr lang="en-US" dirty="0"/>
              <a:t>TH Bond – to local agencies</a:t>
            </a:r>
          </a:p>
          <a:p>
            <a:pPr lvl="2"/>
            <a:r>
              <a:rPr lang="en-US" dirty="0"/>
              <a:t>4 projects</a:t>
            </a:r>
          </a:p>
          <a:p>
            <a:pPr lvl="2"/>
            <a:r>
              <a:rPr lang="en-US" dirty="0"/>
              <a:t>$144.95M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CE686-B74E-2F53-3FC8-8D7489D1A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3FF21-C21D-18B9-691B-E73F0DD72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674F-4709-7B23-2FC3-DC6B13FAA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16D3F-BA25-855B-A144-240CAD710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Investment and Jobs Act (IIJA)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9E9C9-1B9A-5930-70DD-E34C3BAE7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IIJA Technical Assistance</a:t>
            </a:r>
          </a:p>
          <a:p>
            <a:pPr lvl="1"/>
            <a:r>
              <a:rPr lang="en-US" dirty="0"/>
              <a:t>$2M total – general funds (15% minimum each to tribes and small cities)</a:t>
            </a:r>
          </a:p>
          <a:p>
            <a:pPr lvl="1"/>
            <a:r>
              <a:rPr lang="en-US" dirty="0"/>
              <a:t>Up to $30,000 per award for consultant contracts</a:t>
            </a:r>
          </a:p>
          <a:p>
            <a:pPr lvl="1"/>
            <a:r>
              <a:rPr lang="en-US" dirty="0"/>
              <a:t>Likely administered by State Aid/Office of Tribal Affairs</a:t>
            </a:r>
          </a:p>
          <a:p>
            <a:pPr lvl="1"/>
            <a:r>
              <a:rPr lang="en-US" dirty="0"/>
              <a:t>County sponsorship required for small cities</a:t>
            </a:r>
          </a:p>
          <a:p>
            <a:r>
              <a:rPr lang="en-US" dirty="0"/>
              <a:t>IIJA Matching Funds</a:t>
            </a:r>
          </a:p>
          <a:p>
            <a:pPr lvl="1"/>
            <a:r>
              <a:rPr lang="en-US" dirty="0"/>
              <a:t>$216.4M total – general funds</a:t>
            </a:r>
          </a:p>
          <a:p>
            <a:pPr lvl="1"/>
            <a:r>
              <a:rPr lang="en-US" dirty="0"/>
              <a:t>Up to $10M per award</a:t>
            </a:r>
          </a:p>
          <a:p>
            <a:pPr lvl="1"/>
            <a:r>
              <a:rPr lang="en-US" dirty="0"/>
              <a:t>Allocation of funds and split between local agencies, tribes, and modes still to be determined</a:t>
            </a:r>
          </a:p>
          <a:p>
            <a:pPr lvl="1"/>
            <a:r>
              <a:rPr lang="en-US" dirty="0"/>
              <a:t>Administration of funds – to be determined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C7AAE-5F86-5EC9-3A3F-97988F90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E51B3-60C6-98CD-D7E2-7598937CA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22464-6DA0-A7C2-261F-1D8BFC52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27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46812-6459-517D-FD35-2BA08134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Cities Assistance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5EDB6-F1C2-4294-C05A-7D9AF860C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One-pager - </a:t>
            </a:r>
            <a:r>
              <a:rPr lang="en-US" dirty="0">
                <a:hlinkClick r:id="rId2"/>
              </a:rPr>
              <a:t>Administration - State Aid – MNDOT</a:t>
            </a:r>
            <a:r>
              <a:rPr lang="en-US" dirty="0"/>
              <a:t> (Small Cities Assistance Program pdf)</a:t>
            </a:r>
          </a:p>
          <a:p>
            <a:r>
              <a:rPr lang="en-US" dirty="0"/>
              <a:t>Minnesota Statute 162.145</a:t>
            </a:r>
          </a:p>
          <a:p>
            <a:r>
              <a:rPr lang="en-US" dirty="0"/>
              <a:t>Eligible local agencies include cities that do not receive municipal state aid under Statutes 162.09 to 162.14. This primarily includes all cities that have a population of 5,000 or less.</a:t>
            </a:r>
          </a:p>
          <a:p>
            <a:r>
              <a:rPr lang="en-US" dirty="0"/>
              <a:t>The Commissioner of Revenue distributes the funds to cities in the same manner as local government aid under chapter 477A. </a:t>
            </a:r>
          </a:p>
          <a:p>
            <a:pPr lvl="1"/>
            <a:r>
              <a:rPr lang="en-US" dirty="0"/>
              <a:t>Generally, cities will receive 50 percent of the payment in July and 50 percent of the payment in December. </a:t>
            </a:r>
          </a:p>
          <a:p>
            <a:r>
              <a:rPr lang="en-US" dirty="0"/>
              <a:t>The funding is for the construction and maintenance of roads located within the city and can include land acquisition, environmental analysis, design, engineering, construction, reconstruction, and maintenance.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9473F-DFB8-96EF-9618-D78DDA2FB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4AB4A-5ABD-C538-838B-CFF3E8687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45C8D-DE43-A45B-4391-3C30659A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4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61BFA-7939-0B72-8529-96F7ED63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 for Distribution</a:t>
            </a:r>
          </a:p>
        </p:txBody>
      </p:sp>
      <p:pic>
        <p:nvPicPr>
          <p:cNvPr id="7" name="Ma and Pa Math">
            <a:hlinkClick r:id="" action="ppaction://media"/>
            <a:extLst>
              <a:ext uri="{FF2B5EF4-FFF2-40B4-BE49-F238E27FC236}">
                <a16:creationId xmlns:a16="http://schemas.microsoft.com/office/drawing/2014/main" id="{B3B6C218-99DF-04E1-616B-8E0B039417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8613" y="1335088"/>
            <a:ext cx="6456362" cy="484187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7A4DB-3820-7B59-CFF9-959769BB1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C5BDC-3CF8-F6F4-4558-AEC92DEFE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89400-CB4E-7B2F-77E7-455DA504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29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nnesota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DOT.potx" id="{83C4B8C0-3DC7-488E-A5CE-08B16419B760}" vid="{638D8742-0BCB-4604-88EF-DAAC7DD07D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78B604-9059-4F1C-B8E2-C96A71A964D2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73A0F7-7423-48D4-A966-8AC17BB444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MnDOT</Template>
  <TotalTime>539</TotalTime>
  <Words>1066</Words>
  <Application>Microsoft Office PowerPoint</Application>
  <PresentationFormat>Widescreen</PresentationFormat>
  <Paragraphs>160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Minnesota</vt:lpstr>
      <vt:lpstr>2023 Legislative Session - SEMLM Update Small Cities Assistance Program</vt:lpstr>
      <vt:lpstr>PowerPoint Presentation</vt:lpstr>
      <vt:lpstr>New Transportation Funding</vt:lpstr>
      <vt:lpstr>Transportation Advancement Account (TAA)</vt:lpstr>
      <vt:lpstr>State Funded Programs</vt:lpstr>
      <vt:lpstr>Transportation Earmarks</vt:lpstr>
      <vt:lpstr>Infrastructure Investment and Jobs Act (IIJA) Support</vt:lpstr>
      <vt:lpstr>Small Cities Assistance Account</vt:lpstr>
      <vt:lpstr>Formula for Distribution</vt:lpstr>
      <vt:lpstr>Formula for Distribution</vt:lpstr>
      <vt:lpstr>History of Funding</vt:lpstr>
      <vt:lpstr>Funding Received by Small Cities</vt:lpstr>
      <vt:lpstr>Change in 2023 Legislative Session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Legislative Session – State Aid Recap</dc:title>
  <dc:subject/>
  <dc:creator>Schoenecker, Ted (DOT)</dc:creator>
  <cp:keywords/>
  <dc:description/>
  <cp:lastModifiedBy>Schoenecker, Ted (DOT)</cp:lastModifiedBy>
  <cp:revision>21</cp:revision>
  <cp:lastPrinted>2017-03-14T16:27:36Z</cp:lastPrinted>
  <dcterms:created xsi:type="dcterms:W3CDTF">2023-06-06T12:47:47Z</dcterms:created>
  <dcterms:modified xsi:type="dcterms:W3CDTF">2023-06-29T19:22:03Z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version">
    <vt:lpwstr>2.0</vt:lpwstr>
  </property>
</Properties>
</file>