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25"/>
  </p:notesMasterIdLst>
  <p:handoutMasterIdLst>
    <p:handoutMasterId r:id="rId26"/>
  </p:handoutMasterIdLst>
  <p:sldIdLst>
    <p:sldId id="256" r:id="rId5"/>
    <p:sldId id="260" r:id="rId6"/>
    <p:sldId id="282" r:id="rId7"/>
    <p:sldId id="331" r:id="rId8"/>
    <p:sldId id="332" r:id="rId9"/>
    <p:sldId id="333" r:id="rId10"/>
    <p:sldId id="334" r:id="rId11"/>
    <p:sldId id="335" r:id="rId12"/>
    <p:sldId id="262" r:id="rId13"/>
    <p:sldId id="336" r:id="rId14"/>
    <p:sldId id="337" r:id="rId15"/>
    <p:sldId id="338" r:id="rId16"/>
    <p:sldId id="339" r:id="rId17"/>
    <p:sldId id="340" r:id="rId18"/>
    <p:sldId id="293" r:id="rId19"/>
    <p:sldId id="320" r:id="rId20"/>
    <p:sldId id="284" r:id="rId21"/>
    <p:sldId id="341" r:id="rId22"/>
    <p:sldId id="342" r:id="rId23"/>
    <p:sldId id="330" r:id="rId2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7F1C47-09F3-4CEB-BFF7-68CEB4EF6D57}">
          <p14:sldIdLst>
            <p14:sldId id="256"/>
          </p14:sldIdLst>
        </p14:section>
        <p14:section name="Untitled Section" id="{CEB10D44-D4A9-4DA1-9FDA-AE8E504C12E6}">
          <p14:sldIdLst>
            <p14:sldId id="260"/>
            <p14:sldId id="282"/>
            <p14:sldId id="331"/>
            <p14:sldId id="332"/>
            <p14:sldId id="333"/>
            <p14:sldId id="334"/>
            <p14:sldId id="335"/>
            <p14:sldId id="262"/>
            <p14:sldId id="336"/>
            <p14:sldId id="337"/>
            <p14:sldId id="338"/>
            <p14:sldId id="339"/>
            <p14:sldId id="340"/>
            <p14:sldId id="293"/>
            <p14:sldId id="320"/>
            <p14:sldId id="284"/>
            <p14:sldId id="341"/>
            <p14:sldId id="342"/>
            <p14:sldId id="3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57" autoAdjust="0"/>
  </p:normalViewPr>
  <p:slideViewPr>
    <p:cSldViewPr snapToGrid="0">
      <p:cViewPr varScale="1">
        <p:scale>
          <a:sx n="81" d="100"/>
          <a:sy n="81" d="100"/>
        </p:scale>
        <p:origin x="126" y="192"/>
      </p:cViewPr>
      <p:guideLst/>
    </p:cSldViewPr>
  </p:slideViewPr>
  <p:notesTextViewPr>
    <p:cViewPr>
      <p:scale>
        <a:sx n="1" d="1"/>
        <a:sy n="1" d="1"/>
      </p:scale>
      <p:origin x="0" y="0"/>
    </p:cViewPr>
  </p:notesTextViewPr>
  <p:notesViewPr>
    <p:cSldViewPr snapToGrid="0">
      <p:cViewPr varScale="1">
        <p:scale>
          <a:sx n="83" d="100"/>
          <a:sy n="83" d="100"/>
        </p:scale>
        <p:origin x="29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555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1" cy="481727"/>
          </a:xfrm>
          <a:prstGeom prst="rect">
            <a:avLst/>
          </a:prstGeom>
        </p:spPr>
        <p:txBody>
          <a:bodyPr vert="horz" lIns="96650" tIns="48325" rIns="96650" bIns="48325" rtlCol="0"/>
          <a:lstStyle>
            <a:lvl1pPr algn="l">
              <a:defRPr sz="1300"/>
            </a:lvl1pPr>
          </a:lstStyle>
          <a:p>
            <a:endParaRPr lang="en-US" dirty="0"/>
          </a:p>
        </p:txBody>
      </p:sp>
      <p:sp>
        <p:nvSpPr>
          <p:cNvPr id="3" name="Date Placeholder 2"/>
          <p:cNvSpPr>
            <a:spLocks noGrp="1"/>
          </p:cNvSpPr>
          <p:nvPr>
            <p:ph type="dt" idx="1"/>
          </p:nvPr>
        </p:nvSpPr>
        <p:spPr>
          <a:xfrm>
            <a:off x="4143588" y="1"/>
            <a:ext cx="3169921" cy="481727"/>
          </a:xfrm>
          <a:prstGeom prst="rect">
            <a:avLst/>
          </a:prstGeom>
        </p:spPr>
        <p:txBody>
          <a:bodyPr vert="horz" lIns="96650" tIns="48325" rIns="96650" bIns="48325" rtlCol="0"/>
          <a:lstStyle>
            <a:lvl1pPr algn="r">
              <a:defRPr sz="1300"/>
            </a:lvl1pPr>
          </a:lstStyle>
          <a:p>
            <a:fld id="{C5E087A0-1D54-48AA-B468-68C20CE47115}" type="datetimeFigureOut">
              <a:rPr lang="en-US" smtClean="0"/>
              <a:t>2/17/2021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0" tIns="48325" rIns="96650" bIns="48325" rtlCol="0" anchor="ctr"/>
          <a:lstStyle/>
          <a:p>
            <a:endParaRPr lang="en-US" dirty="0"/>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50" tIns="48325" rIns="96650"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1" cy="481726"/>
          </a:xfrm>
          <a:prstGeom prst="rect">
            <a:avLst/>
          </a:prstGeom>
        </p:spPr>
        <p:txBody>
          <a:bodyPr vert="horz" lIns="96650" tIns="48325" rIns="96650"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5"/>
            <a:ext cx="3169921" cy="481726"/>
          </a:xfrm>
          <a:prstGeom prst="rect">
            <a:avLst/>
          </a:prstGeom>
        </p:spPr>
        <p:txBody>
          <a:bodyPr vert="horz" lIns="96650" tIns="48325" rIns="96650" bIns="48325" rtlCol="0" anchor="b"/>
          <a:lstStyle>
            <a:lvl1pPr algn="r">
              <a:defRPr sz="1300"/>
            </a:lvl1pPr>
          </a:lstStyle>
          <a:p>
            <a:fld id="{F1679921-BB96-4EE3-B3B2-7BA884AC4351}" type="slidenum">
              <a:rPr lang="en-US" smtClean="0"/>
              <a:t>‹#›</a:t>
            </a:fld>
            <a:endParaRPr lang="en-US" dirty="0"/>
          </a:p>
        </p:txBody>
      </p:sp>
    </p:spTree>
    <p:extLst>
      <p:ext uri="{BB962C8B-B14F-4D97-AF65-F5344CB8AC3E}">
        <p14:creationId xmlns:p14="http://schemas.microsoft.com/office/powerpoint/2010/main" val="1739222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1</a:t>
            </a:fld>
            <a:endParaRPr lang="en-US" dirty="0"/>
          </a:p>
        </p:txBody>
      </p:sp>
    </p:spTree>
    <p:extLst>
      <p:ext uri="{BB962C8B-B14F-4D97-AF65-F5344CB8AC3E}">
        <p14:creationId xmlns:p14="http://schemas.microsoft.com/office/powerpoint/2010/main" val="273853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14</a:t>
            </a:fld>
            <a:endParaRPr lang="en-US" dirty="0"/>
          </a:p>
        </p:txBody>
      </p:sp>
    </p:spTree>
    <p:extLst>
      <p:ext uri="{BB962C8B-B14F-4D97-AF65-F5344CB8AC3E}">
        <p14:creationId xmlns:p14="http://schemas.microsoft.com/office/powerpoint/2010/main" val="4166403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15</a:t>
            </a:fld>
            <a:endParaRPr lang="en-US" dirty="0"/>
          </a:p>
        </p:txBody>
      </p:sp>
    </p:spTree>
    <p:extLst>
      <p:ext uri="{BB962C8B-B14F-4D97-AF65-F5344CB8AC3E}">
        <p14:creationId xmlns:p14="http://schemas.microsoft.com/office/powerpoint/2010/main" val="356549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16</a:t>
            </a:fld>
            <a:endParaRPr lang="en-US" dirty="0"/>
          </a:p>
        </p:txBody>
      </p:sp>
    </p:spTree>
    <p:extLst>
      <p:ext uri="{BB962C8B-B14F-4D97-AF65-F5344CB8AC3E}">
        <p14:creationId xmlns:p14="http://schemas.microsoft.com/office/powerpoint/2010/main" val="270277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17</a:t>
            </a:fld>
            <a:endParaRPr lang="en-US" dirty="0"/>
          </a:p>
        </p:txBody>
      </p:sp>
    </p:spTree>
    <p:extLst>
      <p:ext uri="{BB962C8B-B14F-4D97-AF65-F5344CB8AC3E}">
        <p14:creationId xmlns:p14="http://schemas.microsoft.com/office/powerpoint/2010/main" val="1635159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18</a:t>
            </a:fld>
            <a:endParaRPr lang="en-US" dirty="0"/>
          </a:p>
        </p:txBody>
      </p:sp>
    </p:spTree>
    <p:extLst>
      <p:ext uri="{BB962C8B-B14F-4D97-AF65-F5344CB8AC3E}">
        <p14:creationId xmlns:p14="http://schemas.microsoft.com/office/powerpoint/2010/main" val="424768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20</a:t>
            </a:fld>
            <a:endParaRPr lang="en-US" dirty="0"/>
          </a:p>
        </p:txBody>
      </p:sp>
    </p:spTree>
    <p:extLst>
      <p:ext uri="{BB962C8B-B14F-4D97-AF65-F5344CB8AC3E}">
        <p14:creationId xmlns:p14="http://schemas.microsoft.com/office/powerpoint/2010/main" val="266492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2</a:t>
            </a:fld>
            <a:endParaRPr lang="en-US" dirty="0"/>
          </a:p>
        </p:txBody>
      </p:sp>
    </p:spTree>
    <p:extLst>
      <p:ext uri="{BB962C8B-B14F-4D97-AF65-F5344CB8AC3E}">
        <p14:creationId xmlns:p14="http://schemas.microsoft.com/office/powerpoint/2010/main" val="94265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3</a:t>
            </a:fld>
            <a:endParaRPr lang="en-US" dirty="0"/>
          </a:p>
        </p:txBody>
      </p:sp>
    </p:spTree>
    <p:extLst>
      <p:ext uri="{BB962C8B-B14F-4D97-AF65-F5344CB8AC3E}">
        <p14:creationId xmlns:p14="http://schemas.microsoft.com/office/powerpoint/2010/main" val="192808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8</a:t>
            </a:fld>
            <a:endParaRPr lang="en-US" dirty="0"/>
          </a:p>
        </p:txBody>
      </p:sp>
    </p:spTree>
    <p:extLst>
      <p:ext uri="{BB962C8B-B14F-4D97-AF65-F5344CB8AC3E}">
        <p14:creationId xmlns:p14="http://schemas.microsoft.com/office/powerpoint/2010/main" val="94619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9</a:t>
            </a:fld>
            <a:endParaRPr lang="en-US" dirty="0"/>
          </a:p>
        </p:txBody>
      </p:sp>
    </p:spTree>
    <p:extLst>
      <p:ext uri="{BB962C8B-B14F-4D97-AF65-F5344CB8AC3E}">
        <p14:creationId xmlns:p14="http://schemas.microsoft.com/office/powerpoint/2010/main" val="3011308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10</a:t>
            </a:fld>
            <a:endParaRPr lang="en-US" dirty="0"/>
          </a:p>
        </p:txBody>
      </p:sp>
    </p:spTree>
    <p:extLst>
      <p:ext uri="{BB962C8B-B14F-4D97-AF65-F5344CB8AC3E}">
        <p14:creationId xmlns:p14="http://schemas.microsoft.com/office/powerpoint/2010/main" val="49487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11</a:t>
            </a:fld>
            <a:endParaRPr lang="en-US" dirty="0"/>
          </a:p>
        </p:txBody>
      </p:sp>
    </p:spTree>
    <p:extLst>
      <p:ext uri="{BB962C8B-B14F-4D97-AF65-F5344CB8AC3E}">
        <p14:creationId xmlns:p14="http://schemas.microsoft.com/office/powerpoint/2010/main" val="50816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12</a:t>
            </a:fld>
            <a:endParaRPr lang="en-US" dirty="0"/>
          </a:p>
        </p:txBody>
      </p:sp>
    </p:spTree>
    <p:extLst>
      <p:ext uri="{BB962C8B-B14F-4D97-AF65-F5344CB8AC3E}">
        <p14:creationId xmlns:p14="http://schemas.microsoft.com/office/powerpoint/2010/main" val="283375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79921-BB96-4EE3-B3B2-7BA884AC4351}" type="slidenum">
              <a:rPr lang="en-US" smtClean="0"/>
              <a:t>13</a:t>
            </a:fld>
            <a:endParaRPr lang="en-US" dirty="0"/>
          </a:p>
        </p:txBody>
      </p:sp>
    </p:spTree>
    <p:extLst>
      <p:ext uri="{BB962C8B-B14F-4D97-AF65-F5344CB8AC3E}">
        <p14:creationId xmlns:p14="http://schemas.microsoft.com/office/powerpoint/2010/main" val="952256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588980" y="1372013"/>
            <a:ext cx="9052494" cy="906187"/>
          </a:xfrm>
        </p:spPr>
        <p:txBody>
          <a:bodyPr anchor="b">
            <a:noAutofit/>
          </a:bodyPr>
          <a:lstStyle>
            <a:lvl1pPr algn="ctr">
              <a:defRPr sz="480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74538" y="2886866"/>
            <a:ext cx="7766936" cy="695201"/>
          </a:xfrm>
        </p:spPr>
        <p:txBody>
          <a:bodyPr anchor="t">
            <a:normAutofit/>
          </a:bodyPr>
          <a:lstStyle>
            <a:lvl1pPr marL="0" indent="0" algn="ctr">
              <a:buNone/>
              <a:defRPr sz="32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2"/>
          <a:stretch>
            <a:fillRect/>
          </a:stretch>
        </p:blipFill>
        <p:spPr>
          <a:xfrm>
            <a:off x="330305" y="5513287"/>
            <a:ext cx="3325906" cy="914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7" name="Group 6"/>
          <p:cNvGrpSpPr>
            <a:grpSpLocks noChangeAspect="1"/>
          </p:cNvGrpSpPr>
          <p:nvPr userDrawn="1"/>
        </p:nvGrpSpPr>
        <p:grpSpPr>
          <a:xfrm>
            <a:off x="10579608" y="5541264"/>
            <a:ext cx="1212716" cy="1005840"/>
            <a:chOff x="0" y="0"/>
            <a:chExt cx="647762" cy="537234"/>
          </a:xfrm>
        </p:grpSpPr>
        <p:grpSp>
          <p:nvGrpSpPr>
            <p:cNvPr id="8" name="Group 7"/>
            <p:cNvGrpSpPr/>
            <p:nvPr/>
          </p:nvGrpSpPr>
          <p:grpSpPr>
            <a:xfrm>
              <a:off x="0" y="0"/>
              <a:ext cx="647762" cy="537234"/>
              <a:chOff x="0" y="0"/>
              <a:chExt cx="647762" cy="537234"/>
            </a:xfrm>
          </p:grpSpPr>
          <p:sp>
            <p:nvSpPr>
              <p:cNvPr id="10" name="Flowchart: Connector 9"/>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Flowchart: Connector 10"/>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9" name="Flowchart: Connector 8"/>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2" name="Footer Placeholder 4"/>
          <p:cNvSpPr>
            <a:spLocks noGrp="1"/>
          </p:cNvSpPr>
          <p:nvPr>
            <p:ph type="ftr" sz="quarter" idx="11"/>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grpSp>
        <p:nvGrpSpPr>
          <p:cNvPr id="10" name="Group 9"/>
          <p:cNvGrpSpPr>
            <a:grpSpLocks noChangeAspect="1"/>
          </p:cNvGrpSpPr>
          <p:nvPr userDrawn="1"/>
        </p:nvGrpSpPr>
        <p:grpSpPr>
          <a:xfrm>
            <a:off x="10579608" y="5541264"/>
            <a:ext cx="1212716" cy="1005840"/>
            <a:chOff x="0" y="0"/>
            <a:chExt cx="647762" cy="537234"/>
          </a:xfrm>
        </p:grpSpPr>
        <p:grpSp>
          <p:nvGrpSpPr>
            <p:cNvPr id="11" name="Group 10"/>
            <p:cNvGrpSpPr/>
            <p:nvPr/>
          </p:nvGrpSpPr>
          <p:grpSpPr>
            <a:xfrm>
              <a:off x="0" y="0"/>
              <a:ext cx="647762" cy="537234"/>
              <a:chOff x="0" y="0"/>
              <a:chExt cx="647762" cy="537234"/>
            </a:xfrm>
          </p:grpSpPr>
          <p:sp>
            <p:nvSpPr>
              <p:cNvPr id="13" name="Flowchart: Connector 12"/>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lowchart: Connector 13"/>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2" name="Flowchart: Connector 11"/>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5" name="Footer Placeholder 4"/>
          <p:cNvSpPr>
            <a:spLocks noGrp="1"/>
          </p:cNvSpPr>
          <p:nvPr>
            <p:ph type="ftr" sz="quarter" idx="11"/>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7" name="Group 6"/>
          <p:cNvGrpSpPr>
            <a:grpSpLocks noChangeAspect="1"/>
          </p:cNvGrpSpPr>
          <p:nvPr userDrawn="1"/>
        </p:nvGrpSpPr>
        <p:grpSpPr>
          <a:xfrm>
            <a:off x="10579608" y="5541264"/>
            <a:ext cx="1212716" cy="1005840"/>
            <a:chOff x="0" y="0"/>
            <a:chExt cx="647762" cy="537234"/>
          </a:xfrm>
        </p:grpSpPr>
        <p:grpSp>
          <p:nvGrpSpPr>
            <p:cNvPr id="8" name="Group 7"/>
            <p:cNvGrpSpPr/>
            <p:nvPr/>
          </p:nvGrpSpPr>
          <p:grpSpPr>
            <a:xfrm>
              <a:off x="0" y="0"/>
              <a:ext cx="647762" cy="537234"/>
              <a:chOff x="0" y="0"/>
              <a:chExt cx="647762" cy="537234"/>
            </a:xfrm>
          </p:grpSpPr>
          <p:sp>
            <p:nvSpPr>
              <p:cNvPr id="10" name="Flowchart: Connector 9"/>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Flowchart: Connector 10"/>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9" name="Flowchart: Connector 8"/>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2" name="Footer Placeholder 4"/>
          <p:cNvSpPr>
            <a:spLocks noGrp="1"/>
          </p:cNvSpPr>
          <p:nvPr>
            <p:ph type="ftr" sz="quarter" idx="11"/>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grpSp>
        <p:nvGrpSpPr>
          <p:cNvPr id="10" name="Group 9"/>
          <p:cNvGrpSpPr>
            <a:grpSpLocks noChangeAspect="1"/>
          </p:cNvGrpSpPr>
          <p:nvPr userDrawn="1"/>
        </p:nvGrpSpPr>
        <p:grpSpPr>
          <a:xfrm>
            <a:off x="10579608" y="5541264"/>
            <a:ext cx="1212716" cy="1005840"/>
            <a:chOff x="0" y="0"/>
            <a:chExt cx="647762" cy="537234"/>
          </a:xfrm>
        </p:grpSpPr>
        <p:grpSp>
          <p:nvGrpSpPr>
            <p:cNvPr id="11" name="Group 10"/>
            <p:cNvGrpSpPr/>
            <p:nvPr/>
          </p:nvGrpSpPr>
          <p:grpSpPr>
            <a:xfrm>
              <a:off x="0" y="0"/>
              <a:ext cx="647762" cy="537234"/>
              <a:chOff x="0" y="0"/>
              <a:chExt cx="647762" cy="537234"/>
            </a:xfrm>
          </p:grpSpPr>
          <p:sp>
            <p:nvSpPr>
              <p:cNvPr id="13" name="Flowchart: Connector 12"/>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lowchart: Connector 13"/>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2" name="Flowchart: Connector 11"/>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5" name="Footer Placeholder 4"/>
          <p:cNvSpPr>
            <a:spLocks noGrp="1"/>
          </p:cNvSpPr>
          <p:nvPr>
            <p:ph type="ftr" sz="quarter" idx="11"/>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8" name="Group 7"/>
          <p:cNvGrpSpPr>
            <a:grpSpLocks noChangeAspect="1"/>
          </p:cNvGrpSpPr>
          <p:nvPr userDrawn="1"/>
        </p:nvGrpSpPr>
        <p:grpSpPr>
          <a:xfrm>
            <a:off x="10579608" y="5541264"/>
            <a:ext cx="1212716" cy="1005840"/>
            <a:chOff x="0" y="0"/>
            <a:chExt cx="647762" cy="537234"/>
          </a:xfrm>
        </p:grpSpPr>
        <p:grpSp>
          <p:nvGrpSpPr>
            <p:cNvPr id="9" name="Group 8"/>
            <p:cNvGrpSpPr/>
            <p:nvPr/>
          </p:nvGrpSpPr>
          <p:grpSpPr>
            <a:xfrm>
              <a:off x="0" y="0"/>
              <a:ext cx="647762" cy="537234"/>
              <a:chOff x="0" y="0"/>
              <a:chExt cx="647762" cy="537234"/>
            </a:xfrm>
          </p:grpSpPr>
          <p:sp>
            <p:nvSpPr>
              <p:cNvPr id="11" name="Flowchart: Connector 10"/>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Flowchart: Connector 11"/>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0" name="Flowchart: Connector 9"/>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3" name="Footer Placeholder 4"/>
          <p:cNvSpPr>
            <a:spLocks noGrp="1"/>
          </p:cNvSpPr>
          <p:nvPr>
            <p:ph type="ftr" sz="quarter" idx="11"/>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a:grpSpLocks noChangeAspect="1"/>
          </p:cNvGrpSpPr>
          <p:nvPr userDrawn="1"/>
        </p:nvGrpSpPr>
        <p:grpSpPr>
          <a:xfrm>
            <a:off x="10579608" y="5541264"/>
            <a:ext cx="1212716" cy="1005840"/>
            <a:chOff x="0" y="0"/>
            <a:chExt cx="647762" cy="537234"/>
          </a:xfrm>
        </p:grpSpPr>
        <p:grpSp>
          <p:nvGrpSpPr>
            <p:cNvPr id="8" name="Group 7"/>
            <p:cNvGrpSpPr/>
            <p:nvPr/>
          </p:nvGrpSpPr>
          <p:grpSpPr>
            <a:xfrm>
              <a:off x="0" y="0"/>
              <a:ext cx="647762" cy="537234"/>
              <a:chOff x="0" y="0"/>
              <a:chExt cx="647762" cy="537234"/>
            </a:xfrm>
          </p:grpSpPr>
          <p:sp>
            <p:nvSpPr>
              <p:cNvPr id="10" name="Flowchart: Connector 9"/>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Flowchart: Connector 10"/>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9" name="Flowchart: Connector 8"/>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2" name="Footer Placeholder 4"/>
          <p:cNvSpPr>
            <a:spLocks noGrp="1"/>
          </p:cNvSpPr>
          <p:nvPr>
            <p:ph type="ftr" sz="quarter" idx="11"/>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a:grpSpLocks noChangeAspect="1"/>
          </p:cNvGrpSpPr>
          <p:nvPr userDrawn="1"/>
        </p:nvGrpSpPr>
        <p:grpSpPr>
          <a:xfrm>
            <a:off x="10579608" y="5541264"/>
            <a:ext cx="1212716" cy="1005840"/>
            <a:chOff x="0" y="0"/>
            <a:chExt cx="647762" cy="537234"/>
          </a:xfrm>
        </p:grpSpPr>
        <p:grpSp>
          <p:nvGrpSpPr>
            <p:cNvPr id="8" name="Group 7"/>
            <p:cNvGrpSpPr/>
            <p:nvPr/>
          </p:nvGrpSpPr>
          <p:grpSpPr>
            <a:xfrm>
              <a:off x="0" y="0"/>
              <a:ext cx="647762" cy="537234"/>
              <a:chOff x="0" y="0"/>
              <a:chExt cx="647762" cy="537234"/>
            </a:xfrm>
          </p:grpSpPr>
          <p:sp>
            <p:nvSpPr>
              <p:cNvPr id="10" name="Flowchart: Connector 9"/>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Flowchart: Connector 10"/>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9" name="Flowchart: Connector 8"/>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2" name="Footer Placeholder 4"/>
          <p:cNvSpPr>
            <a:spLocks noGrp="1"/>
          </p:cNvSpPr>
          <p:nvPr>
            <p:ph type="ftr" sz="quarter" idx="11"/>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677334" y="2160590"/>
            <a:ext cx="8596668" cy="2859086"/>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a:grpSpLocks noChangeAspect="1"/>
          </p:cNvGrpSpPr>
          <p:nvPr userDrawn="1"/>
        </p:nvGrpSpPr>
        <p:grpSpPr>
          <a:xfrm>
            <a:off x="10579608" y="5541264"/>
            <a:ext cx="1212716" cy="1005840"/>
            <a:chOff x="0" y="0"/>
            <a:chExt cx="647762" cy="537234"/>
          </a:xfrm>
        </p:grpSpPr>
        <p:grpSp>
          <p:nvGrpSpPr>
            <p:cNvPr id="8" name="Group 7"/>
            <p:cNvGrpSpPr/>
            <p:nvPr/>
          </p:nvGrpSpPr>
          <p:grpSpPr>
            <a:xfrm>
              <a:off x="0" y="0"/>
              <a:ext cx="647762" cy="537234"/>
              <a:chOff x="0" y="0"/>
              <a:chExt cx="647762" cy="537234"/>
            </a:xfrm>
          </p:grpSpPr>
          <p:sp>
            <p:nvSpPr>
              <p:cNvPr id="10" name="Flowchart: Connector 9"/>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Flowchart: Connector 10"/>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9" name="Flowchart: Connector 8"/>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2" name="Footer Placeholder 4"/>
          <p:cNvSpPr>
            <a:spLocks noGrp="1"/>
          </p:cNvSpPr>
          <p:nvPr>
            <p:ph type="ftr" sz="quarter" idx="11"/>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grpSp>
        <p:nvGrpSpPr>
          <p:cNvPr id="7" name="Group 6"/>
          <p:cNvGrpSpPr>
            <a:grpSpLocks noChangeAspect="1"/>
          </p:cNvGrpSpPr>
          <p:nvPr userDrawn="1"/>
        </p:nvGrpSpPr>
        <p:grpSpPr>
          <a:xfrm>
            <a:off x="10579608" y="5541264"/>
            <a:ext cx="1212716" cy="1005840"/>
            <a:chOff x="0" y="0"/>
            <a:chExt cx="647762" cy="537234"/>
          </a:xfrm>
        </p:grpSpPr>
        <p:grpSp>
          <p:nvGrpSpPr>
            <p:cNvPr id="8" name="Group 7"/>
            <p:cNvGrpSpPr/>
            <p:nvPr/>
          </p:nvGrpSpPr>
          <p:grpSpPr>
            <a:xfrm>
              <a:off x="0" y="0"/>
              <a:ext cx="647762" cy="537234"/>
              <a:chOff x="0" y="0"/>
              <a:chExt cx="647762" cy="537234"/>
            </a:xfrm>
          </p:grpSpPr>
          <p:sp>
            <p:nvSpPr>
              <p:cNvPr id="10" name="Flowchart: Connector 9"/>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Flowchart: Connector 10"/>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9" name="Flowchart: Connector 8"/>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132211" y="6472186"/>
            <a:ext cx="2013112" cy="236345"/>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a:grpSpLocks noChangeAspect="1"/>
          </p:cNvGrpSpPr>
          <p:nvPr userDrawn="1"/>
        </p:nvGrpSpPr>
        <p:grpSpPr>
          <a:xfrm>
            <a:off x="10579608" y="5541264"/>
            <a:ext cx="1212716" cy="1005840"/>
            <a:chOff x="0" y="0"/>
            <a:chExt cx="647762" cy="537234"/>
          </a:xfrm>
        </p:grpSpPr>
        <p:grpSp>
          <p:nvGrpSpPr>
            <p:cNvPr id="11" name="Group 10"/>
            <p:cNvGrpSpPr/>
            <p:nvPr/>
          </p:nvGrpSpPr>
          <p:grpSpPr>
            <a:xfrm>
              <a:off x="0" y="0"/>
              <a:ext cx="647762" cy="537234"/>
              <a:chOff x="0" y="0"/>
              <a:chExt cx="647762" cy="537234"/>
            </a:xfrm>
          </p:grpSpPr>
          <p:sp>
            <p:nvSpPr>
              <p:cNvPr id="13" name="Flowchart: Connector 12"/>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lowchart: Connector 13"/>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2" name="Flowchart: Connector 11"/>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6" name="Footer Placeholder 4"/>
          <p:cNvSpPr>
            <a:spLocks noGrp="1"/>
          </p:cNvSpPr>
          <p:nvPr>
            <p:ph type="ftr" sz="quarter" idx="11"/>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grpSp>
        <p:nvGrpSpPr>
          <p:cNvPr id="6" name="Group 5"/>
          <p:cNvGrpSpPr>
            <a:grpSpLocks noChangeAspect="1"/>
          </p:cNvGrpSpPr>
          <p:nvPr userDrawn="1"/>
        </p:nvGrpSpPr>
        <p:grpSpPr>
          <a:xfrm>
            <a:off x="10579608" y="5541264"/>
            <a:ext cx="1212716" cy="1005840"/>
            <a:chOff x="0" y="0"/>
            <a:chExt cx="647762" cy="537234"/>
          </a:xfrm>
        </p:grpSpPr>
        <p:grpSp>
          <p:nvGrpSpPr>
            <p:cNvPr id="7" name="Group 6"/>
            <p:cNvGrpSpPr/>
            <p:nvPr/>
          </p:nvGrpSpPr>
          <p:grpSpPr>
            <a:xfrm>
              <a:off x="0" y="0"/>
              <a:ext cx="647762" cy="537234"/>
              <a:chOff x="0" y="0"/>
              <a:chExt cx="647762" cy="537234"/>
            </a:xfrm>
          </p:grpSpPr>
          <p:sp>
            <p:nvSpPr>
              <p:cNvPr id="9" name="Flowchart: Connector 8"/>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Flowchart: Connector 9"/>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8" name="Flowchart: Connector 7"/>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1" name="Footer Placeholder 4"/>
          <p:cNvSpPr>
            <a:spLocks noGrp="1"/>
          </p:cNvSpPr>
          <p:nvPr>
            <p:ph type="ftr" sz="quarter" idx="11"/>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10579608" y="5541264"/>
            <a:ext cx="1212716" cy="1005840"/>
            <a:chOff x="0" y="0"/>
            <a:chExt cx="647762" cy="537234"/>
          </a:xfrm>
        </p:grpSpPr>
        <p:grpSp>
          <p:nvGrpSpPr>
            <p:cNvPr id="6" name="Group 5"/>
            <p:cNvGrpSpPr/>
            <p:nvPr/>
          </p:nvGrpSpPr>
          <p:grpSpPr>
            <a:xfrm>
              <a:off x="0" y="0"/>
              <a:ext cx="647762" cy="537234"/>
              <a:chOff x="0" y="0"/>
              <a:chExt cx="647762" cy="537234"/>
            </a:xfrm>
          </p:grpSpPr>
          <p:sp>
            <p:nvSpPr>
              <p:cNvPr id="8" name="Flowchart: Connector 7"/>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lowchart: Connector 8"/>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7" name="Flowchart: Connector 6"/>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0" name="Footer Placeholder 4"/>
          <p:cNvSpPr>
            <a:spLocks noGrp="1"/>
          </p:cNvSpPr>
          <p:nvPr>
            <p:ph type="ftr" sz="quarter" idx="11"/>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Edit Master text styles</a:t>
            </a:r>
          </a:p>
        </p:txBody>
      </p:sp>
      <p:grpSp>
        <p:nvGrpSpPr>
          <p:cNvPr id="8" name="Group 7"/>
          <p:cNvGrpSpPr>
            <a:grpSpLocks noChangeAspect="1"/>
          </p:cNvGrpSpPr>
          <p:nvPr userDrawn="1"/>
        </p:nvGrpSpPr>
        <p:grpSpPr>
          <a:xfrm>
            <a:off x="10579608" y="5541264"/>
            <a:ext cx="1212716" cy="1005840"/>
            <a:chOff x="0" y="0"/>
            <a:chExt cx="647762" cy="537234"/>
          </a:xfrm>
        </p:grpSpPr>
        <p:grpSp>
          <p:nvGrpSpPr>
            <p:cNvPr id="9" name="Group 8"/>
            <p:cNvGrpSpPr/>
            <p:nvPr/>
          </p:nvGrpSpPr>
          <p:grpSpPr>
            <a:xfrm>
              <a:off x="0" y="0"/>
              <a:ext cx="647762" cy="537234"/>
              <a:chOff x="0" y="0"/>
              <a:chExt cx="647762" cy="537234"/>
            </a:xfrm>
          </p:grpSpPr>
          <p:sp>
            <p:nvSpPr>
              <p:cNvPr id="11" name="Flowchart: Connector 10"/>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Flowchart: Connector 11"/>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0" name="Flowchart: Connector 9"/>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3" name="Footer Placeholder 4"/>
          <p:cNvSpPr>
            <a:spLocks noGrp="1"/>
          </p:cNvSpPr>
          <p:nvPr>
            <p:ph type="ftr" sz="quarter" idx="11"/>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8" name="Group 7"/>
          <p:cNvGrpSpPr>
            <a:grpSpLocks noChangeAspect="1"/>
          </p:cNvGrpSpPr>
          <p:nvPr userDrawn="1"/>
        </p:nvGrpSpPr>
        <p:grpSpPr>
          <a:xfrm>
            <a:off x="10579608" y="5541264"/>
            <a:ext cx="1212716" cy="1005840"/>
            <a:chOff x="0" y="0"/>
            <a:chExt cx="647762" cy="537234"/>
          </a:xfrm>
        </p:grpSpPr>
        <p:grpSp>
          <p:nvGrpSpPr>
            <p:cNvPr id="9" name="Group 8"/>
            <p:cNvGrpSpPr/>
            <p:nvPr/>
          </p:nvGrpSpPr>
          <p:grpSpPr>
            <a:xfrm>
              <a:off x="0" y="0"/>
              <a:ext cx="647762" cy="537234"/>
              <a:chOff x="0" y="0"/>
              <a:chExt cx="647762" cy="537234"/>
            </a:xfrm>
          </p:grpSpPr>
          <p:sp>
            <p:nvSpPr>
              <p:cNvPr id="11" name="Flowchart: Connector 10"/>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Flowchart: Connector 11"/>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0" name="Flowchart: Connector 9"/>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3" name="Footer Placeholder 4"/>
          <p:cNvSpPr>
            <a:spLocks noGrp="1"/>
          </p:cNvSpPr>
          <p:nvPr>
            <p:ph type="ftr" sz="quarter" idx="11"/>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4489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0" name="Group 29"/>
          <p:cNvGrpSpPr>
            <a:grpSpLocks noChangeAspect="1"/>
          </p:cNvGrpSpPr>
          <p:nvPr userDrawn="1"/>
        </p:nvGrpSpPr>
        <p:grpSpPr>
          <a:xfrm>
            <a:off x="10579608" y="5541264"/>
            <a:ext cx="1212716" cy="1005840"/>
            <a:chOff x="0" y="0"/>
            <a:chExt cx="647762" cy="537234"/>
          </a:xfrm>
        </p:grpSpPr>
        <p:grpSp>
          <p:nvGrpSpPr>
            <p:cNvPr id="31" name="Group 30"/>
            <p:cNvGrpSpPr/>
            <p:nvPr/>
          </p:nvGrpSpPr>
          <p:grpSpPr>
            <a:xfrm>
              <a:off x="0" y="0"/>
              <a:ext cx="647762" cy="537234"/>
              <a:chOff x="0" y="0"/>
              <a:chExt cx="647762" cy="537234"/>
            </a:xfrm>
          </p:grpSpPr>
          <p:sp>
            <p:nvSpPr>
              <p:cNvPr id="33" name="Flowchart: Connector 32"/>
              <p:cNvSpPr>
                <a:spLocks noChangeAspect="1"/>
              </p:cNvSpPr>
              <p:nvPr/>
            </p:nvSpPr>
            <p:spPr>
              <a:xfrm>
                <a:off x="180109" y="117764"/>
                <a:ext cx="467653" cy="419470"/>
              </a:xfrm>
              <a:prstGeom prst="flowChartConnector">
                <a:avLst/>
              </a:prstGeom>
              <a:solidFill>
                <a:srgbClr val="FFC000"/>
              </a:solidFill>
              <a:ln w="50800" cap="flat" cmpd="sng" algn="ctr">
                <a:no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 name="Flowchart: Connector 33"/>
              <p:cNvSpPr>
                <a:spLocks noChangeAspect="1"/>
              </p:cNvSpPr>
              <p:nvPr/>
            </p:nvSpPr>
            <p:spPr>
              <a:xfrm>
                <a:off x="0" y="0"/>
                <a:ext cx="371191" cy="338491"/>
              </a:xfrm>
              <a:prstGeom prst="flowChartConnector">
                <a:avLst/>
              </a:prstGeom>
              <a:solidFill>
                <a:srgbClr val="2CD3AD">
                  <a:alpha val="88000"/>
                </a:srgbClr>
              </a:solidFill>
              <a:ln w="9525">
                <a:solidFill>
                  <a:srgbClr val="2CD3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32" name="Flowchart: Connector 31"/>
            <p:cNvSpPr/>
            <p:nvPr/>
          </p:nvSpPr>
          <p:spPr>
            <a:xfrm>
              <a:off x="180109" y="117764"/>
              <a:ext cx="460558" cy="416923"/>
            </a:xfrm>
            <a:prstGeom prst="flowChartConnector">
              <a:avLst/>
            </a:prstGeom>
            <a:solidFill>
              <a:schemeClr val="bg1">
                <a:alpha val="0"/>
              </a:schemeClr>
            </a:solidFill>
            <a:ln w="12700">
              <a:solidFill>
                <a:srgbClr val="FFC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40" name="Footer Placeholder 4"/>
          <p:cNvSpPr>
            <a:spLocks noGrp="1"/>
          </p:cNvSpPr>
          <p:nvPr>
            <p:ph type="ftr" sz="quarter" idx="3"/>
          </p:nvPr>
        </p:nvSpPr>
        <p:spPr>
          <a:xfrm>
            <a:off x="149795" y="6432954"/>
            <a:ext cx="2109828" cy="218761"/>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David Drown Associates, Inc.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dt="0"/>
  <p:txStyles>
    <p:titleStyle>
      <a:lvl1pPr algn="l" defTabSz="4572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rgbClr val="FFC561"/>
        </a:buClr>
        <a:buSzPct val="85000"/>
        <a:buFont typeface="Wingdings 3" panose="05040102010807070707" pitchFamily="18"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rgbClr val="FFC561"/>
        </a:buClr>
        <a:buSzPct val="85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092" y="1006679"/>
            <a:ext cx="9439356" cy="1166130"/>
          </a:xfrm>
        </p:spPr>
        <p:txBody>
          <a:bodyPr/>
          <a:lstStyle/>
          <a:p>
            <a:pPr algn="ctr"/>
            <a:r>
              <a:rPr lang="en-US" sz="3600" dirty="0"/>
              <a:t>Tax Increment Financing</a:t>
            </a:r>
            <a:br>
              <a:rPr lang="en-US" sz="3600" dirty="0"/>
            </a:br>
            <a:r>
              <a:rPr lang="en-US" sz="3600" dirty="0"/>
              <a:t>Risk Management</a:t>
            </a:r>
            <a:endParaRPr lang="en-US" sz="2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57939" y="2944499"/>
            <a:ext cx="7766936" cy="1988228"/>
          </a:xfrm>
        </p:spPr>
        <p:txBody>
          <a:bodyPr>
            <a:normAutofit/>
          </a:bodyPr>
          <a:lstStyle/>
          <a:p>
            <a:pPr>
              <a:spcBef>
                <a:spcPts val="0"/>
              </a:spcBef>
            </a:pPr>
            <a:r>
              <a:rPr lang="en-US" sz="1800" dirty="0"/>
              <a:t>Mike Bubany, Associate</a:t>
            </a:r>
          </a:p>
          <a:p>
            <a:pPr>
              <a:spcBef>
                <a:spcPts val="0"/>
              </a:spcBef>
            </a:pPr>
            <a:r>
              <a:rPr lang="en-US" sz="1800" dirty="0">
                <a:latin typeface="Arial" panose="020B0604020202020204" pitchFamily="34" charset="0"/>
                <a:cs typeface="Arial" panose="020B0604020202020204" pitchFamily="34" charset="0"/>
              </a:rPr>
              <a:t>David Drown Associates, Inc.</a:t>
            </a:r>
          </a:p>
          <a:p>
            <a:pPr>
              <a:spcBef>
                <a:spcPts val="0"/>
              </a:spcBef>
            </a:pPr>
            <a:r>
              <a:rPr lang="en-US" sz="1800" dirty="0">
                <a:latin typeface="Arial" panose="020B0604020202020204" pitchFamily="34" charset="0"/>
                <a:cs typeface="Arial" panose="020B0604020202020204" pitchFamily="34" charset="0"/>
              </a:rPr>
              <a:t>(507) 346-7895</a:t>
            </a:r>
          </a:p>
          <a:p>
            <a:pPr>
              <a:spcBef>
                <a:spcPts val="0"/>
              </a:spcBef>
            </a:pPr>
            <a:r>
              <a:rPr lang="en-US" sz="1800" dirty="0">
                <a:latin typeface="Arial" panose="020B0604020202020204" pitchFamily="34" charset="0"/>
                <a:cs typeface="Arial" panose="020B0604020202020204" pitchFamily="34" charset="0"/>
              </a:rPr>
              <a:t>mike@daviddrown.com</a:t>
            </a:r>
          </a:p>
          <a:p>
            <a:pPr>
              <a:spcBef>
                <a:spcPts val="0"/>
              </a:spcBef>
            </a:pPr>
            <a:endParaRPr lang="en-US" sz="1800" dirty="0"/>
          </a:p>
          <a:p>
            <a:pPr>
              <a:spcBef>
                <a:spcPts val="0"/>
              </a:spcBef>
            </a:pPr>
            <a:r>
              <a:rPr lang="en-US" sz="1800" dirty="0">
                <a:latin typeface="Arial" panose="020B0604020202020204" pitchFamily="34" charset="0"/>
                <a:cs typeface="Arial" panose="020B0604020202020204" pitchFamily="34" charset="0"/>
              </a:rPr>
              <a:t>Thursday, February 18, 2021</a:t>
            </a:r>
          </a:p>
        </p:txBody>
      </p:sp>
    </p:spTree>
    <p:extLst>
      <p:ext uri="{BB962C8B-B14F-4D97-AF65-F5344CB8AC3E}">
        <p14:creationId xmlns:p14="http://schemas.microsoft.com/office/powerpoint/2010/main" val="516812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David Drown Associates, Inc.</a:t>
            </a:r>
          </a:p>
        </p:txBody>
      </p:sp>
      <p:sp>
        <p:nvSpPr>
          <p:cNvPr id="5" name="TextBox 4">
            <a:extLst>
              <a:ext uri="{FF2B5EF4-FFF2-40B4-BE49-F238E27FC236}">
                <a16:creationId xmlns:a16="http://schemas.microsoft.com/office/drawing/2014/main" id="{709FCFD7-AB37-4C68-99A5-CF8AD7A1DBC1}"/>
              </a:ext>
            </a:extLst>
          </p:cNvPr>
          <p:cNvSpPr txBox="1"/>
          <p:nvPr/>
        </p:nvSpPr>
        <p:spPr>
          <a:xfrm>
            <a:off x="344577" y="206285"/>
            <a:ext cx="8740346" cy="400110"/>
          </a:xfrm>
          <a:prstGeom prst="rect">
            <a:avLst/>
          </a:prstGeom>
          <a:noFill/>
        </p:spPr>
        <p:txBody>
          <a:bodyPr wrap="square" rtlCol="0">
            <a:spAutoFit/>
          </a:bodyPr>
          <a:lstStyle/>
          <a:p>
            <a:r>
              <a:rPr lang="en-US" sz="2000" b="1" dirty="0"/>
              <a:t>TIF Assistance….how is it provided?</a:t>
            </a:r>
            <a:endParaRPr lang="en-US" sz="2000" b="1" dirty="0">
              <a:solidFill>
                <a:schemeClr val="accent3">
                  <a:lumMod val="75000"/>
                </a:schemeClr>
              </a:solidFill>
            </a:endParaRPr>
          </a:p>
        </p:txBody>
      </p:sp>
      <p:sp>
        <p:nvSpPr>
          <p:cNvPr id="6" name="TextBox 5">
            <a:extLst>
              <a:ext uri="{FF2B5EF4-FFF2-40B4-BE49-F238E27FC236}">
                <a16:creationId xmlns:a16="http://schemas.microsoft.com/office/drawing/2014/main" id="{78FC8CBE-890F-48DB-A269-B261700B8036}"/>
              </a:ext>
            </a:extLst>
          </p:cNvPr>
          <p:cNvSpPr txBox="1"/>
          <p:nvPr/>
        </p:nvSpPr>
        <p:spPr>
          <a:xfrm>
            <a:off x="344577" y="763149"/>
            <a:ext cx="9316994" cy="5909310"/>
          </a:xfrm>
          <a:prstGeom prst="rect">
            <a:avLst/>
          </a:prstGeom>
          <a:noFill/>
        </p:spPr>
        <p:txBody>
          <a:bodyPr wrap="square" rtlCol="0">
            <a:spAutoFit/>
          </a:bodyPr>
          <a:lstStyle/>
          <a:p>
            <a:pPr marL="285750" indent="-285750" algn="just">
              <a:buFont typeface="Arial" panose="020B0604020202020204" pitchFamily="34" charset="0"/>
              <a:buChar char="•"/>
            </a:pPr>
            <a:r>
              <a:rPr lang="en-US" u="sng" dirty="0"/>
              <a:t>PAY AS YOU GO CONTRACTS</a:t>
            </a:r>
            <a:r>
              <a:rPr lang="en-US" dirty="0"/>
              <a:t> simply agree to provide annual TIF payments until a certain date in time, or until a dollar figure is reached, whatever comes first.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If TIF is not received, or to a lesser degree than expected, there is NO agreement by the City to cover the shortfall.  In other words, the developer “eats it”.  Very little risk for the City (there are risks, though, see </a:t>
            </a:r>
            <a:r>
              <a:rPr lang="en-US" dirty="0">
                <a:highlight>
                  <a:srgbClr val="FFFF00"/>
                </a:highlight>
              </a:rPr>
              <a:t>“cannibalization”</a:t>
            </a:r>
            <a:r>
              <a:rPr lang="en-US" dirty="0"/>
              <a:t> slides later).</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u="sng" dirty="0">
                <a:highlight>
                  <a:srgbClr val="FFFF00"/>
                </a:highlight>
              </a:rPr>
              <a:t>UP FRONT CONTRACTS</a:t>
            </a:r>
            <a:r>
              <a:rPr lang="en-US" dirty="0">
                <a:highlight>
                  <a:srgbClr val="FFFF00"/>
                </a:highlight>
              </a:rPr>
              <a:t> </a:t>
            </a:r>
            <a:r>
              <a:rPr lang="en-US" dirty="0"/>
              <a:t>are those whereby the City provides a check to the developer at the beginning of a project to help pay costs.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This is done by either issuing a bond or using City reserves.  The City then hopes like hell that the future TIF revenues are sufficient to make the payments on the bond or to refund the City’s reserves. In other words, if revenues are not sufficient then it is the City that “eats it”.  High risk  for the City.</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u="sng" dirty="0">
                <a:highlight>
                  <a:srgbClr val="FFFF00"/>
                </a:highlight>
              </a:rPr>
              <a:t>HYBRID CONTRACTS</a:t>
            </a:r>
            <a:r>
              <a:rPr lang="en-US" dirty="0">
                <a:highlight>
                  <a:srgbClr val="FFFF00"/>
                </a:highlight>
              </a:rPr>
              <a:t> </a:t>
            </a:r>
            <a:r>
              <a:rPr lang="en-US" dirty="0"/>
              <a:t>are those that blend the features of both types of assistance and are obviously more complex.  Potentially high risk for the City.</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92501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1C1D57-28E1-4E97-893A-BBCD6451613F}"/>
              </a:ext>
            </a:extLst>
          </p:cNvPr>
          <p:cNvSpPr>
            <a:spLocks noGrp="1"/>
          </p:cNvSpPr>
          <p:nvPr>
            <p:ph type="ftr" sz="quarter" idx="11"/>
          </p:nvPr>
        </p:nvSpPr>
        <p:spPr/>
        <p:txBody>
          <a:bodyPr/>
          <a:lstStyle/>
          <a:p>
            <a:r>
              <a:rPr lang="en-US" dirty="0"/>
              <a:t>David Drown Associates, Inc.</a:t>
            </a:r>
          </a:p>
        </p:txBody>
      </p:sp>
      <p:sp>
        <p:nvSpPr>
          <p:cNvPr id="3" name="TextBox 2">
            <a:extLst>
              <a:ext uri="{FF2B5EF4-FFF2-40B4-BE49-F238E27FC236}">
                <a16:creationId xmlns:a16="http://schemas.microsoft.com/office/drawing/2014/main" id="{D01FFCA5-E0CA-47F8-B63F-C3C6B97D8009}"/>
              </a:ext>
            </a:extLst>
          </p:cNvPr>
          <p:cNvSpPr txBox="1"/>
          <p:nvPr/>
        </p:nvSpPr>
        <p:spPr>
          <a:xfrm>
            <a:off x="680240" y="2556073"/>
            <a:ext cx="9316994" cy="1077218"/>
          </a:xfrm>
          <a:prstGeom prst="rect">
            <a:avLst/>
          </a:prstGeom>
          <a:noFill/>
        </p:spPr>
        <p:txBody>
          <a:bodyPr wrap="square" rtlCol="0">
            <a:spAutoFit/>
          </a:bodyPr>
          <a:lstStyle/>
          <a:p>
            <a:pPr algn="ctr"/>
            <a:r>
              <a:rPr lang="en-US" sz="3200" dirty="0"/>
              <a:t>SECTION THREE:  Taking Stock of the Risks and Strategies for Dealing with Them</a:t>
            </a:r>
          </a:p>
        </p:txBody>
      </p:sp>
    </p:spTree>
    <p:extLst>
      <p:ext uri="{BB962C8B-B14F-4D97-AF65-F5344CB8AC3E}">
        <p14:creationId xmlns:p14="http://schemas.microsoft.com/office/powerpoint/2010/main" val="21396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David Drown Associates, Inc.</a:t>
            </a:r>
          </a:p>
        </p:txBody>
      </p:sp>
      <p:sp>
        <p:nvSpPr>
          <p:cNvPr id="5" name="TextBox 4">
            <a:extLst>
              <a:ext uri="{FF2B5EF4-FFF2-40B4-BE49-F238E27FC236}">
                <a16:creationId xmlns:a16="http://schemas.microsoft.com/office/drawing/2014/main" id="{709FCFD7-AB37-4C68-99A5-CF8AD7A1DBC1}"/>
              </a:ext>
            </a:extLst>
          </p:cNvPr>
          <p:cNvSpPr txBox="1"/>
          <p:nvPr/>
        </p:nvSpPr>
        <p:spPr>
          <a:xfrm>
            <a:off x="344576" y="206285"/>
            <a:ext cx="9043263" cy="400110"/>
          </a:xfrm>
          <a:prstGeom prst="rect">
            <a:avLst/>
          </a:prstGeom>
          <a:noFill/>
        </p:spPr>
        <p:txBody>
          <a:bodyPr wrap="square" rtlCol="0">
            <a:spAutoFit/>
          </a:bodyPr>
          <a:lstStyle/>
          <a:p>
            <a:r>
              <a:rPr lang="en-US" sz="2000" b="1" dirty="0"/>
              <a:t>TAKING STOCK OF THE RISKS &amp; STRATEGIES FOR HOW TO DEAL WITH THEM</a:t>
            </a:r>
            <a:endParaRPr lang="en-US" sz="2000" b="1" dirty="0">
              <a:solidFill>
                <a:schemeClr val="accent3">
                  <a:lumMod val="75000"/>
                </a:schemeClr>
              </a:solidFill>
            </a:endParaRPr>
          </a:p>
        </p:txBody>
      </p:sp>
      <p:sp>
        <p:nvSpPr>
          <p:cNvPr id="6" name="TextBox 5">
            <a:extLst>
              <a:ext uri="{FF2B5EF4-FFF2-40B4-BE49-F238E27FC236}">
                <a16:creationId xmlns:a16="http://schemas.microsoft.com/office/drawing/2014/main" id="{78FC8CBE-890F-48DB-A269-B261700B8036}"/>
              </a:ext>
            </a:extLst>
          </p:cNvPr>
          <p:cNvSpPr txBox="1"/>
          <p:nvPr/>
        </p:nvSpPr>
        <p:spPr>
          <a:xfrm>
            <a:off x="344577" y="763149"/>
            <a:ext cx="9316994" cy="5909310"/>
          </a:xfrm>
          <a:prstGeom prst="rect">
            <a:avLst/>
          </a:prstGeom>
          <a:noFill/>
        </p:spPr>
        <p:txBody>
          <a:bodyPr wrap="square" rtlCol="0">
            <a:spAutoFit/>
          </a:bodyPr>
          <a:lstStyle/>
          <a:p>
            <a:r>
              <a:rPr lang="en-US" u="sng" dirty="0"/>
              <a:t>SUMMARY OF RISKS FROM EARLIER SLIDES</a:t>
            </a:r>
          </a:p>
          <a:p>
            <a:pPr marL="342900" indent="-342900">
              <a:buAutoNum type="arabicPeriod"/>
            </a:pPr>
            <a:endParaRPr lang="en-US" u="sng" dirty="0"/>
          </a:p>
          <a:p>
            <a:pPr marL="342900" indent="-342900">
              <a:buAutoNum type="arabicPeriod"/>
            </a:pPr>
            <a:r>
              <a:rPr lang="en-US" u="sng" dirty="0"/>
              <a:t>County Assessors</a:t>
            </a:r>
            <a:r>
              <a:rPr lang="en-US" dirty="0"/>
              <a:t> may not value the project as highly as anticipated or change valuations negatively in the future.</a:t>
            </a:r>
          </a:p>
          <a:p>
            <a:pPr marL="342900" indent="-342900">
              <a:buAutoNum type="arabicPeriod"/>
            </a:pPr>
            <a:endParaRPr lang="en-US" dirty="0"/>
          </a:p>
          <a:p>
            <a:pPr marL="342900" indent="-342900">
              <a:buAutoNum type="arabicPeriod"/>
            </a:pPr>
            <a:r>
              <a:rPr lang="en-US" u="sng" dirty="0"/>
              <a:t>State</a:t>
            </a:r>
            <a:r>
              <a:rPr lang="en-US" dirty="0"/>
              <a:t> legislature can change property tax law impacting credits &amp; exclusions and/or class rates.   EXAMPLES: Removal of MVHC and replaced with Market Value Exclusion, compression of class rates, taking over School funding and excluding certain taxes from TIF equation.  We play by the rules as we know them today, but the State can change the rules mid-game and cause havoc.</a:t>
            </a:r>
          </a:p>
          <a:p>
            <a:pPr marL="342900" indent="-342900">
              <a:buAutoNum type="arabicPeriod"/>
            </a:pPr>
            <a:endParaRPr lang="en-US" dirty="0"/>
          </a:p>
          <a:p>
            <a:pPr marL="342900" indent="-342900">
              <a:buAutoNum type="arabicPeriod"/>
            </a:pPr>
            <a:r>
              <a:rPr lang="en-US" dirty="0"/>
              <a:t>While not common, </a:t>
            </a:r>
            <a:r>
              <a:rPr lang="en-US" u="sng" dirty="0"/>
              <a:t>taxing jurisdictions</a:t>
            </a:r>
            <a:r>
              <a:rPr lang="en-US" dirty="0"/>
              <a:t> could have wild swings in their tax rates.</a:t>
            </a:r>
          </a:p>
          <a:p>
            <a:pPr marL="342900" indent="-342900">
              <a:buAutoNum type="arabicPeriod"/>
            </a:pPr>
            <a:endParaRPr lang="en-US" dirty="0"/>
          </a:p>
          <a:p>
            <a:pPr marL="342900" indent="-342900">
              <a:buAutoNum type="arabicPeriod"/>
            </a:pPr>
            <a:r>
              <a:rPr lang="en-US" dirty="0"/>
              <a:t>Did the </a:t>
            </a:r>
            <a:r>
              <a:rPr lang="en-US" u="sng" dirty="0"/>
              <a:t>developer</a:t>
            </a:r>
            <a:r>
              <a:rPr lang="en-US" dirty="0"/>
              <a:t> build what they say they would?  AND did they build it </a:t>
            </a:r>
            <a:r>
              <a:rPr lang="en-US" u="sng" dirty="0"/>
              <a:t>when</a:t>
            </a:r>
            <a:r>
              <a:rPr lang="en-US" dirty="0"/>
              <a:t> they said they would?</a:t>
            </a:r>
          </a:p>
          <a:p>
            <a:pPr marL="342900" indent="-342900">
              <a:buAutoNum type="arabicPeriod"/>
            </a:pPr>
            <a:endParaRPr lang="en-US" dirty="0"/>
          </a:p>
          <a:p>
            <a:pPr marL="342900" indent="-342900">
              <a:buAutoNum type="arabicPeriod"/>
            </a:pPr>
            <a:r>
              <a:rPr lang="en-US" dirty="0"/>
              <a:t>Sometimes </a:t>
            </a:r>
            <a:r>
              <a:rPr lang="en-US" u="sng" dirty="0"/>
              <a:t>unforeseen events</a:t>
            </a:r>
            <a:r>
              <a:rPr lang="en-US" dirty="0"/>
              <a:t> can cause problems as well…fires, natural disasters, etc.  Did the developer  rebuild?</a:t>
            </a:r>
          </a:p>
          <a:p>
            <a:pPr marL="342900" indent="-342900">
              <a:buAutoNum type="arabicPeriod"/>
            </a:pPr>
            <a:endParaRPr lang="en-US" dirty="0"/>
          </a:p>
          <a:p>
            <a:pPr marL="342900" indent="-342900">
              <a:buAutoNum type="arabicPeriod"/>
            </a:pPr>
            <a:endParaRPr lang="en-US" dirty="0"/>
          </a:p>
          <a:p>
            <a:endParaRPr lang="en-US" dirty="0"/>
          </a:p>
        </p:txBody>
      </p:sp>
    </p:spTree>
    <p:extLst>
      <p:ext uri="{BB962C8B-B14F-4D97-AF65-F5344CB8AC3E}">
        <p14:creationId xmlns:p14="http://schemas.microsoft.com/office/powerpoint/2010/main" val="7118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David Drown Associates, Inc.</a:t>
            </a:r>
          </a:p>
        </p:txBody>
      </p:sp>
      <p:sp>
        <p:nvSpPr>
          <p:cNvPr id="5" name="TextBox 4">
            <a:extLst>
              <a:ext uri="{FF2B5EF4-FFF2-40B4-BE49-F238E27FC236}">
                <a16:creationId xmlns:a16="http://schemas.microsoft.com/office/drawing/2014/main" id="{709FCFD7-AB37-4C68-99A5-CF8AD7A1DBC1}"/>
              </a:ext>
            </a:extLst>
          </p:cNvPr>
          <p:cNvSpPr txBox="1"/>
          <p:nvPr/>
        </p:nvSpPr>
        <p:spPr>
          <a:xfrm>
            <a:off x="344576" y="206285"/>
            <a:ext cx="9043263" cy="400110"/>
          </a:xfrm>
          <a:prstGeom prst="rect">
            <a:avLst/>
          </a:prstGeom>
          <a:noFill/>
        </p:spPr>
        <p:txBody>
          <a:bodyPr wrap="square" rtlCol="0">
            <a:spAutoFit/>
          </a:bodyPr>
          <a:lstStyle/>
          <a:p>
            <a:r>
              <a:rPr lang="en-US" sz="2000" b="1" dirty="0"/>
              <a:t>TAKING STOCK OF THE RISKS &amp; STRATEGIES FOR HOW TO DEAL WITH THEM</a:t>
            </a:r>
            <a:endParaRPr lang="en-US" sz="2000" b="1" dirty="0">
              <a:solidFill>
                <a:schemeClr val="accent3">
                  <a:lumMod val="75000"/>
                </a:schemeClr>
              </a:solidFill>
            </a:endParaRPr>
          </a:p>
        </p:txBody>
      </p:sp>
      <p:sp>
        <p:nvSpPr>
          <p:cNvPr id="6" name="TextBox 5">
            <a:extLst>
              <a:ext uri="{FF2B5EF4-FFF2-40B4-BE49-F238E27FC236}">
                <a16:creationId xmlns:a16="http://schemas.microsoft.com/office/drawing/2014/main" id="{78FC8CBE-890F-48DB-A269-B261700B8036}"/>
              </a:ext>
            </a:extLst>
          </p:cNvPr>
          <p:cNvSpPr txBox="1"/>
          <p:nvPr/>
        </p:nvSpPr>
        <p:spPr>
          <a:xfrm>
            <a:off x="344576" y="763149"/>
            <a:ext cx="11142029" cy="6494085"/>
          </a:xfrm>
          <a:prstGeom prst="rect">
            <a:avLst/>
          </a:prstGeom>
          <a:noFill/>
        </p:spPr>
        <p:txBody>
          <a:bodyPr wrap="square" rtlCol="0">
            <a:spAutoFit/>
          </a:bodyPr>
          <a:lstStyle/>
          <a:p>
            <a:r>
              <a:rPr lang="en-US" sz="1600" b="1" u="sng" dirty="0"/>
              <a:t>POSSIBLE STRATEGIES FOR DEALING WITH RISKS</a:t>
            </a:r>
          </a:p>
          <a:p>
            <a:pPr marL="342900" indent="-342900">
              <a:buAutoNum type="arabicPeriod"/>
            </a:pPr>
            <a:endParaRPr lang="en-US" sz="1600" dirty="0"/>
          </a:p>
          <a:p>
            <a:pPr marL="342900" indent="-342900">
              <a:buAutoNum type="arabicPeriod"/>
            </a:pPr>
            <a:r>
              <a:rPr lang="en-US" sz="1600" dirty="0"/>
              <a:t>The simplest way to avoid risk is to </a:t>
            </a:r>
            <a:r>
              <a:rPr lang="en-US" sz="1600" u="sng" dirty="0"/>
              <a:t>pursue PAYG contracts as much as possible</a:t>
            </a:r>
            <a:r>
              <a:rPr lang="en-US" sz="1600" dirty="0"/>
              <a:t>.  Avoid UP FRONT contracts.   Sometimes it is better to offer a more generous package with PAYG provisions just to avoid UP FRONT.  EXAMPLE:  Say the developer requests $100,000 up front, perhaps offering $150K on a PAYG basis gets it done.   Yes, the City is out more money in the long run but avoids the risk.   Might be worth the premium.</a:t>
            </a:r>
          </a:p>
          <a:p>
            <a:pPr marL="342900" indent="-342900">
              <a:buAutoNum type="arabicPeriod"/>
            </a:pPr>
            <a:endParaRPr lang="en-US" sz="1600" dirty="0"/>
          </a:p>
          <a:p>
            <a:pPr marL="342900" indent="-342900">
              <a:buAutoNum type="arabicPeriod"/>
            </a:pPr>
            <a:r>
              <a:rPr lang="en-US" sz="1600" dirty="0"/>
              <a:t>Use MINIMUM MARKET VALUE ASSESSMENT agreements to reduce risks posed by County Assessor valuations (NOTE: minimum valuation must be reasonable).</a:t>
            </a:r>
          </a:p>
          <a:p>
            <a:pPr marL="342900" indent="-342900">
              <a:buAutoNum type="arabicPeriod"/>
            </a:pPr>
            <a:endParaRPr lang="en-US" sz="1600" dirty="0"/>
          </a:p>
          <a:p>
            <a:pPr marL="342900" indent="-342900">
              <a:buAutoNum type="arabicPeriod"/>
            </a:pPr>
            <a:r>
              <a:rPr lang="en-US" sz="1600" dirty="0"/>
              <a:t>When using UP FRONT assistance, </a:t>
            </a:r>
            <a:r>
              <a:rPr lang="en-US" sz="1600" u="sng" dirty="0"/>
              <a:t>do not provide funds to the developer until the project is completed</a:t>
            </a:r>
            <a:r>
              <a:rPr lang="en-US" sz="1600" dirty="0"/>
              <a:t>.  This will require the developer to secure temporary construction financing for the full cost (which is typical).</a:t>
            </a:r>
          </a:p>
          <a:p>
            <a:pPr marL="342900" indent="-342900">
              <a:buAutoNum type="arabicPeriod"/>
            </a:pPr>
            <a:endParaRPr lang="en-US" sz="1600" dirty="0"/>
          </a:p>
          <a:p>
            <a:pPr marL="342900" indent="-342900">
              <a:buAutoNum type="arabicPeriod"/>
            </a:pPr>
            <a:r>
              <a:rPr lang="en-US" sz="1600" dirty="0"/>
              <a:t>When possible with UP FRONT situations, issue bonds </a:t>
            </a:r>
            <a:r>
              <a:rPr lang="en-US" sz="1600" u="sng" dirty="0"/>
              <a:t>WITHOUT</a:t>
            </a:r>
            <a:r>
              <a:rPr lang="en-US" sz="1600" dirty="0"/>
              <a:t> the City’s general obligation pledge.   This basically becomes a PAY AS YOU GO contract with the bank involved instead of the developer.   NOTE:  Banks have become very savvy to this and will HEAVILY discount the value of the tax increments AND will charge a much higher interest rate.  Becoming more and more difficult to do.</a:t>
            </a:r>
          </a:p>
          <a:p>
            <a:pPr marL="342900" indent="-342900">
              <a:buAutoNum type="arabicPeriod"/>
            </a:pPr>
            <a:endParaRPr lang="en-US" sz="1600" dirty="0"/>
          </a:p>
          <a:p>
            <a:pPr marL="342900" indent="-342900">
              <a:buAutoNum type="arabicPeriod"/>
            </a:pPr>
            <a:r>
              <a:rPr lang="en-US" sz="1600" dirty="0"/>
              <a:t>When bonds must be issued with the City’s general obligation pledge, think like the banker in #4 above and heavily discount the present value of the tax increments.  In other words, structure the debt payments to be only a fraction of expected TIF revenue.   Build in “cushion”.</a:t>
            </a:r>
          </a:p>
          <a:p>
            <a:pPr marL="342900" indent="-342900">
              <a:buAutoNum type="arabicPeriod"/>
            </a:pPr>
            <a:endParaRPr lang="en-US" sz="1600" dirty="0"/>
          </a:p>
          <a:p>
            <a:pPr marL="342900" indent="-342900">
              <a:buAutoNum type="arabicPeriod"/>
            </a:pPr>
            <a:endParaRPr lang="en-US" sz="1600" dirty="0"/>
          </a:p>
          <a:p>
            <a:pPr marL="342900" indent="-342900">
              <a:buAutoNum type="arabicPeriod"/>
            </a:pPr>
            <a:endParaRPr lang="en-US" sz="1600" dirty="0"/>
          </a:p>
          <a:p>
            <a:pPr marL="342900" indent="-342900">
              <a:buAutoNum type="arabicPeriod"/>
            </a:pPr>
            <a:endParaRPr lang="en-US" sz="1600" dirty="0"/>
          </a:p>
          <a:p>
            <a:endParaRPr lang="en-US" sz="1600" dirty="0"/>
          </a:p>
        </p:txBody>
      </p:sp>
    </p:spTree>
    <p:extLst>
      <p:ext uri="{BB962C8B-B14F-4D97-AF65-F5344CB8AC3E}">
        <p14:creationId xmlns:p14="http://schemas.microsoft.com/office/powerpoint/2010/main" val="214996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David Drown Associates, Inc.</a:t>
            </a:r>
          </a:p>
        </p:txBody>
      </p:sp>
      <p:sp>
        <p:nvSpPr>
          <p:cNvPr id="5" name="TextBox 4">
            <a:extLst>
              <a:ext uri="{FF2B5EF4-FFF2-40B4-BE49-F238E27FC236}">
                <a16:creationId xmlns:a16="http://schemas.microsoft.com/office/drawing/2014/main" id="{709FCFD7-AB37-4C68-99A5-CF8AD7A1DBC1}"/>
              </a:ext>
            </a:extLst>
          </p:cNvPr>
          <p:cNvSpPr txBox="1"/>
          <p:nvPr/>
        </p:nvSpPr>
        <p:spPr>
          <a:xfrm>
            <a:off x="344576" y="206285"/>
            <a:ext cx="9043263" cy="400110"/>
          </a:xfrm>
          <a:prstGeom prst="rect">
            <a:avLst/>
          </a:prstGeom>
          <a:noFill/>
        </p:spPr>
        <p:txBody>
          <a:bodyPr wrap="square" rtlCol="0">
            <a:spAutoFit/>
          </a:bodyPr>
          <a:lstStyle/>
          <a:p>
            <a:r>
              <a:rPr lang="en-US" sz="2000" b="1" dirty="0"/>
              <a:t>TAKING STOCK OF THE RISKS &amp; STRATEGIES FOR HOW TO DEAL WITH THEM</a:t>
            </a:r>
            <a:endParaRPr lang="en-US" sz="2000" b="1" dirty="0">
              <a:solidFill>
                <a:schemeClr val="accent3">
                  <a:lumMod val="75000"/>
                </a:schemeClr>
              </a:solidFill>
            </a:endParaRPr>
          </a:p>
        </p:txBody>
      </p:sp>
      <p:sp>
        <p:nvSpPr>
          <p:cNvPr id="6" name="TextBox 5">
            <a:extLst>
              <a:ext uri="{FF2B5EF4-FFF2-40B4-BE49-F238E27FC236}">
                <a16:creationId xmlns:a16="http://schemas.microsoft.com/office/drawing/2014/main" id="{78FC8CBE-890F-48DB-A269-B261700B8036}"/>
              </a:ext>
            </a:extLst>
          </p:cNvPr>
          <p:cNvSpPr txBox="1"/>
          <p:nvPr/>
        </p:nvSpPr>
        <p:spPr>
          <a:xfrm>
            <a:off x="344577" y="763149"/>
            <a:ext cx="9316994" cy="1569660"/>
          </a:xfrm>
          <a:prstGeom prst="rect">
            <a:avLst/>
          </a:prstGeom>
          <a:noFill/>
        </p:spPr>
        <p:txBody>
          <a:bodyPr wrap="square" rtlCol="0">
            <a:spAutoFit/>
          </a:bodyPr>
          <a:lstStyle/>
          <a:p>
            <a:pPr algn="ctr"/>
            <a:r>
              <a:rPr lang="en-US" sz="1600" dirty="0">
                <a:highlight>
                  <a:srgbClr val="FFFF00"/>
                </a:highlight>
              </a:rPr>
              <a:t>BEWARE OF </a:t>
            </a:r>
            <a:r>
              <a:rPr lang="en-US" sz="1600" u="sng" dirty="0">
                <a:highlight>
                  <a:srgbClr val="FFFF00"/>
                </a:highlight>
              </a:rPr>
              <a:t>OTHER</a:t>
            </a:r>
            <a:r>
              <a:rPr lang="en-US" sz="1600" dirty="0">
                <a:highlight>
                  <a:srgbClr val="FFFF00"/>
                </a:highlight>
              </a:rPr>
              <a:t> UNFORESEEN RISKS such as “cannibalization” caused by fires and natural disasters  Counties distribute TIF across parcels on a percentage basis.</a:t>
            </a:r>
          </a:p>
          <a:p>
            <a:endParaRPr lang="en-US" sz="1600" dirty="0"/>
          </a:p>
          <a:p>
            <a:endParaRPr lang="en-US" sz="1600" dirty="0"/>
          </a:p>
          <a:p>
            <a:pPr marL="342900" indent="-342900">
              <a:buAutoNum type="arabicPeriod"/>
            </a:pPr>
            <a:endParaRPr lang="en-US" sz="1600" dirty="0"/>
          </a:p>
          <a:p>
            <a:endParaRPr lang="en-US" sz="1600" dirty="0"/>
          </a:p>
        </p:txBody>
      </p:sp>
      <p:pic>
        <p:nvPicPr>
          <p:cNvPr id="7" name="Picture 6">
            <a:extLst>
              <a:ext uri="{FF2B5EF4-FFF2-40B4-BE49-F238E27FC236}">
                <a16:creationId xmlns:a16="http://schemas.microsoft.com/office/drawing/2014/main" id="{D8B41DFE-75F7-4DC0-85D3-8894829C49FB}"/>
              </a:ext>
            </a:extLst>
          </p:cNvPr>
          <p:cNvPicPr>
            <a:picLocks noChangeAspect="1"/>
          </p:cNvPicPr>
          <p:nvPr/>
        </p:nvPicPr>
        <p:blipFill>
          <a:blip r:embed="rId3"/>
          <a:stretch>
            <a:fillRect/>
          </a:stretch>
        </p:blipFill>
        <p:spPr>
          <a:xfrm>
            <a:off x="228586" y="1413312"/>
            <a:ext cx="11364999" cy="5027072"/>
          </a:xfrm>
          <a:prstGeom prst="rect">
            <a:avLst/>
          </a:prstGeom>
        </p:spPr>
      </p:pic>
      <p:cxnSp>
        <p:nvCxnSpPr>
          <p:cNvPr id="8" name="Straight Arrow Connector 7">
            <a:extLst>
              <a:ext uri="{FF2B5EF4-FFF2-40B4-BE49-F238E27FC236}">
                <a16:creationId xmlns:a16="http://schemas.microsoft.com/office/drawing/2014/main" id="{97CEC1E2-90E8-49C4-9309-ADB5975004AF}"/>
              </a:ext>
            </a:extLst>
          </p:cNvPr>
          <p:cNvCxnSpPr>
            <a:cxnSpLocks/>
          </p:cNvCxnSpPr>
          <p:nvPr/>
        </p:nvCxnSpPr>
        <p:spPr>
          <a:xfrm flipH="1">
            <a:off x="3177509" y="2733692"/>
            <a:ext cx="964734" cy="218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ED71860-5F16-4106-90F8-738EAD9508E7}"/>
              </a:ext>
            </a:extLst>
          </p:cNvPr>
          <p:cNvCxnSpPr/>
          <p:nvPr/>
        </p:nvCxnSpPr>
        <p:spPr>
          <a:xfrm flipH="1">
            <a:off x="3177509" y="2971434"/>
            <a:ext cx="1023457" cy="134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DA99D60E-2298-4A83-8C44-20B8B66117E6}"/>
              </a:ext>
            </a:extLst>
          </p:cNvPr>
          <p:cNvSpPr/>
          <p:nvPr/>
        </p:nvSpPr>
        <p:spPr>
          <a:xfrm>
            <a:off x="9279872" y="2925107"/>
            <a:ext cx="1182847" cy="4278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DA6BA9A-8A81-4655-AE27-D432F5F50A1C}"/>
              </a:ext>
            </a:extLst>
          </p:cNvPr>
          <p:cNvSpPr/>
          <p:nvPr/>
        </p:nvSpPr>
        <p:spPr>
          <a:xfrm>
            <a:off x="2591757" y="5759868"/>
            <a:ext cx="763399" cy="2181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E6379E0C-7892-4677-956C-576D412476A3}"/>
              </a:ext>
            </a:extLst>
          </p:cNvPr>
          <p:cNvCxnSpPr>
            <a:cxnSpLocks/>
            <a:endCxn id="15" idx="1"/>
          </p:cNvCxnSpPr>
          <p:nvPr/>
        </p:nvCxnSpPr>
        <p:spPr>
          <a:xfrm>
            <a:off x="3355156" y="5868926"/>
            <a:ext cx="7282027" cy="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6B2472-1AB2-4A32-AF6B-7A745B0C5F6F}"/>
              </a:ext>
            </a:extLst>
          </p:cNvPr>
          <p:cNvCxnSpPr>
            <a:cxnSpLocks/>
          </p:cNvCxnSpPr>
          <p:nvPr/>
        </p:nvCxnSpPr>
        <p:spPr>
          <a:xfrm>
            <a:off x="9130179" y="5868925"/>
            <a:ext cx="515320" cy="163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E200BFB-FEF8-438A-A123-6BDBCD279BD4}"/>
              </a:ext>
            </a:extLst>
          </p:cNvPr>
          <p:cNvSpPr/>
          <p:nvPr/>
        </p:nvSpPr>
        <p:spPr>
          <a:xfrm>
            <a:off x="10525386" y="5759868"/>
            <a:ext cx="763399" cy="7466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B82FD7F-A2EC-4C29-904B-986A5B57EDBA}"/>
              </a:ext>
            </a:extLst>
          </p:cNvPr>
          <p:cNvSpPr txBox="1"/>
          <p:nvPr/>
        </p:nvSpPr>
        <p:spPr>
          <a:xfrm>
            <a:off x="8190560" y="3798327"/>
            <a:ext cx="1163483" cy="369332"/>
          </a:xfrm>
          <a:prstGeom prst="rect">
            <a:avLst/>
          </a:prstGeom>
          <a:noFill/>
        </p:spPr>
        <p:txBody>
          <a:bodyPr wrap="square" rtlCol="0">
            <a:spAutoFit/>
          </a:bodyPr>
          <a:lstStyle/>
          <a:p>
            <a:r>
              <a:rPr lang="en-US" dirty="0"/>
              <a:t>WHAT??!?</a:t>
            </a:r>
          </a:p>
        </p:txBody>
      </p:sp>
      <p:sp>
        <p:nvSpPr>
          <p:cNvPr id="16" name="Arrow: Right 15">
            <a:extLst>
              <a:ext uri="{FF2B5EF4-FFF2-40B4-BE49-F238E27FC236}">
                <a16:creationId xmlns:a16="http://schemas.microsoft.com/office/drawing/2014/main" id="{0135DA96-C4D0-4448-8DB2-6E57D77616C0}"/>
              </a:ext>
            </a:extLst>
          </p:cNvPr>
          <p:cNvSpPr/>
          <p:nvPr/>
        </p:nvSpPr>
        <p:spPr>
          <a:xfrm>
            <a:off x="9279871" y="3769774"/>
            <a:ext cx="1182847" cy="4278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4769D7DF-5397-4035-A9AC-3B234BD5D771}"/>
              </a:ext>
            </a:extLst>
          </p:cNvPr>
          <p:cNvCxnSpPr>
            <a:cxnSpLocks/>
          </p:cNvCxnSpPr>
          <p:nvPr/>
        </p:nvCxnSpPr>
        <p:spPr>
          <a:xfrm flipH="1">
            <a:off x="3177509" y="3635226"/>
            <a:ext cx="964734" cy="218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28A215B-260C-4F5D-9B9E-CB2AF9E16F19}"/>
              </a:ext>
            </a:extLst>
          </p:cNvPr>
          <p:cNvCxnSpPr/>
          <p:nvPr/>
        </p:nvCxnSpPr>
        <p:spPr>
          <a:xfrm flipH="1">
            <a:off x="3167569" y="3899230"/>
            <a:ext cx="1023457" cy="134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F28F4A9-7F08-4DD7-9E75-38D626CE55E0}"/>
              </a:ext>
            </a:extLst>
          </p:cNvPr>
          <p:cNvSpPr txBox="1"/>
          <p:nvPr/>
        </p:nvSpPr>
        <p:spPr>
          <a:xfrm>
            <a:off x="8224356" y="2925106"/>
            <a:ext cx="1163483" cy="369332"/>
          </a:xfrm>
          <a:prstGeom prst="rect">
            <a:avLst/>
          </a:prstGeom>
          <a:noFill/>
        </p:spPr>
        <p:txBody>
          <a:bodyPr wrap="square" rtlCol="0">
            <a:spAutoFit/>
          </a:bodyPr>
          <a:lstStyle/>
          <a:p>
            <a:r>
              <a:rPr lang="en-US" dirty="0"/>
              <a:t>WHAT??!?</a:t>
            </a:r>
          </a:p>
        </p:txBody>
      </p:sp>
    </p:spTree>
    <p:extLst>
      <p:ext uri="{BB962C8B-B14F-4D97-AF65-F5344CB8AC3E}">
        <p14:creationId xmlns:p14="http://schemas.microsoft.com/office/powerpoint/2010/main" val="481138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David Drown Associates, Inc.</a:t>
            </a:r>
          </a:p>
        </p:txBody>
      </p:sp>
      <p:sp>
        <p:nvSpPr>
          <p:cNvPr id="3" name="TextBox 2"/>
          <p:cNvSpPr txBox="1"/>
          <p:nvPr/>
        </p:nvSpPr>
        <p:spPr>
          <a:xfrm>
            <a:off x="537899" y="241937"/>
            <a:ext cx="10138810" cy="707886"/>
          </a:xfrm>
          <a:prstGeom prst="rect">
            <a:avLst/>
          </a:prstGeom>
          <a:noFill/>
        </p:spPr>
        <p:txBody>
          <a:bodyPr wrap="square" rtlCol="0">
            <a:spAutoFit/>
          </a:bodyPr>
          <a:lstStyle/>
          <a:p>
            <a:r>
              <a:rPr lang="en-US" sz="2000" b="1" dirty="0"/>
              <a:t>TAKING STOCK OF THE RISKS &amp; STRATEGIES FOR HOW TO DEAL WITH THEM</a:t>
            </a:r>
            <a:endParaRPr lang="en-US" sz="2000" b="1" dirty="0">
              <a:solidFill>
                <a:schemeClr val="accent3">
                  <a:lumMod val="75000"/>
                </a:schemeClr>
              </a:solidFill>
            </a:endParaRPr>
          </a:p>
          <a:p>
            <a:endParaRPr lang="en-US" sz="2000" b="1" dirty="0">
              <a:solidFill>
                <a:srgbClr val="00B0F0"/>
              </a:solidFill>
            </a:endParaRPr>
          </a:p>
        </p:txBody>
      </p:sp>
      <p:sp>
        <p:nvSpPr>
          <p:cNvPr id="5" name="TextBox 4">
            <a:extLst>
              <a:ext uri="{FF2B5EF4-FFF2-40B4-BE49-F238E27FC236}">
                <a16:creationId xmlns:a16="http://schemas.microsoft.com/office/drawing/2014/main" id="{911F6D12-A0BC-4F21-B4F2-2C666313A7F2}"/>
              </a:ext>
            </a:extLst>
          </p:cNvPr>
          <p:cNvSpPr txBox="1"/>
          <p:nvPr/>
        </p:nvSpPr>
        <p:spPr>
          <a:xfrm>
            <a:off x="547562" y="790594"/>
            <a:ext cx="4360510" cy="5632311"/>
          </a:xfrm>
          <a:prstGeom prst="rect">
            <a:avLst/>
          </a:prstGeom>
          <a:noFill/>
        </p:spPr>
        <p:txBody>
          <a:bodyPr wrap="square" rtlCol="0">
            <a:spAutoFit/>
          </a:bodyPr>
          <a:lstStyle/>
          <a:p>
            <a:pPr algn="just"/>
            <a:r>
              <a:rPr lang="en-US" sz="1500" dirty="0"/>
              <a:t>Captured tax base according to TIF Modeling Report $6,194 times applicable tax rate of 95.83% equals $5,936 worth of increment (as shown to the right).</a:t>
            </a:r>
          </a:p>
          <a:p>
            <a:pPr algn="just"/>
            <a:endParaRPr lang="en-US" sz="1500" dirty="0"/>
          </a:p>
          <a:p>
            <a:pPr algn="just"/>
            <a:r>
              <a:rPr lang="en-US" sz="1500" dirty="0"/>
              <a:t>However, the Report shows a CURRENT Net Tax Capacity of $11,038 compared to an ORIGINAL NTC of only $1,152 resulting in a REAL captured tax capacity of $9,886 for this parcel.  The captured tax base times the applicable tax rate of 95.83% would result in tax increment of $9,473.</a:t>
            </a:r>
          </a:p>
          <a:p>
            <a:pPr algn="just"/>
            <a:endParaRPr lang="en-US" sz="1500" dirty="0"/>
          </a:p>
          <a:p>
            <a:pPr algn="just"/>
            <a:r>
              <a:rPr lang="en-US" sz="1500" dirty="0"/>
              <a:t>The Developer payment would be short by $3,537.</a:t>
            </a:r>
          </a:p>
          <a:p>
            <a:pPr algn="just"/>
            <a:endParaRPr lang="en-US" sz="1500" dirty="0"/>
          </a:p>
          <a:p>
            <a:pPr algn="just"/>
            <a:r>
              <a:rPr lang="en-US" sz="1500" dirty="0"/>
              <a:t>If there are multiple contracts this could lead to overpayment on a different Developer.  Messy for sure!  In fact, parcels with no increase in value at all might show increment too.</a:t>
            </a:r>
          </a:p>
          <a:p>
            <a:pPr algn="just"/>
            <a:endParaRPr lang="en-US" sz="1500" dirty="0"/>
          </a:p>
          <a:p>
            <a:pPr algn="just"/>
            <a:r>
              <a:rPr lang="en-US" sz="1500" dirty="0"/>
              <a:t>It is good to be aware of this dynamic if you get questions from taxpayers.</a:t>
            </a:r>
          </a:p>
          <a:p>
            <a:pPr marL="285750" indent="-285750">
              <a:buFont typeface="Arial" panose="020B0604020202020204" pitchFamily="34" charset="0"/>
              <a:buChar char="•"/>
            </a:pPr>
            <a:endParaRPr lang="en-US" sz="1500" dirty="0"/>
          </a:p>
        </p:txBody>
      </p:sp>
      <p:pic>
        <p:nvPicPr>
          <p:cNvPr id="10" name="Picture 9">
            <a:extLst>
              <a:ext uri="{FF2B5EF4-FFF2-40B4-BE49-F238E27FC236}">
                <a16:creationId xmlns:a16="http://schemas.microsoft.com/office/drawing/2014/main" id="{B0F2585C-2E6D-4855-909C-AA62B10C19E8}"/>
              </a:ext>
            </a:extLst>
          </p:cNvPr>
          <p:cNvPicPr>
            <a:picLocks noChangeAspect="1"/>
          </p:cNvPicPr>
          <p:nvPr/>
        </p:nvPicPr>
        <p:blipFill>
          <a:blip r:embed="rId3"/>
          <a:stretch>
            <a:fillRect/>
          </a:stretch>
        </p:blipFill>
        <p:spPr>
          <a:xfrm>
            <a:off x="4908072" y="694098"/>
            <a:ext cx="7015223" cy="5993633"/>
          </a:xfrm>
          <a:prstGeom prst="rect">
            <a:avLst/>
          </a:prstGeom>
        </p:spPr>
      </p:pic>
      <p:sp>
        <p:nvSpPr>
          <p:cNvPr id="11" name="Arrow: Right 10">
            <a:extLst>
              <a:ext uri="{FF2B5EF4-FFF2-40B4-BE49-F238E27FC236}">
                <a16:creationId xmlns:a16="http://schemas.microsoft.com/office/drawing/2014/main" id="{B0B06DF4-9410-4F86-BE2D-01832FF9132E}"/>
              </a:ext>
            </a:extLst>
          </p:cNvPr>
          <p:cNvSpPr/>
          <p:nvPr/>
        </p:nvSpPr>
        <p:spPr>
          <a:xfrm>
            <a:off x="6903741" y="5910998"/>
            <a:ext cx="4104233" cy="349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21DB72A-8D79-49C4-8E30-CFECF79F2B82}"/>
              </a:ext>
            </a:extLst>
          </p:cNvPr>
          <p:cNvSpPr/>
          <p:nvPr/>
        </p:nvSpPr>
        <p:spPr>
          <a:xfrm>
            <a:off x="6208294" y="5955633"/>
            <a:ext cx="444772" cy="260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50BF3B9-5E0F-4C96-8B5A-051C1F320E32}"/>
              </a:ext>
            </a:extLst>
          </p:cNvPr>
          <p:cNvSpPr/>
          <p:nvPr/>
        </p:nvSpPr>
        <p:spPr>
          <a:xfrm>
            <a:off x="11258650" y="5955633"/>
            <a:ext cx="580423" cy="260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0705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David Drown Associates, Inc.</a:t>
            </a:r>
          </a:p>
        </p:txBody>
      </p:sp>
      <p:sp>
        <p:nvSpPr>
          <p:cNvPr id="3" name="TextBox 2"/>
          <p:cNvSpPr txBox="1"/>
          <p:nvPr/>
        </p:nvSpPr>
        <p:spPr>
          <a:xfrm>
            <a:off x="277327" y="292346"/>
            <a:ext cx="11740501" cy="400110"/>
          </a:xfrm>
          <a:prstGeom prst="rect">
            <a:avLst/>
          </a:prstGeom>
          <a:noFill/>
        </p:spPr>
        <p:txBody>
          <a:bodyPr wrap="square" rtlCol="0">
            <a:spAutoFit/>
          </a:bodyPr>
          <a:lstStyle/>
          <a:p>
            <a:r>
              <a:rPr lang="en-US" sz="2000" b="1" dirty="0"/>
              <a:t>TAKING STOCK OF THE RISKS &amp; STRATEGIES FOR HOW TO DEAL WITH THEM</a:t>
            </a:r>
            <a:endParaRPr lang="en-US" sz="2000" b="1" dirty="0">
              <a:solidFill>
                <a:schemeClr val="accent3">
                  <a:lumMod val="75000"/>
                </a:schemeClr>
              </a:solidFill>
            </a:endParaRPr>
          </a:p>
        </p:txBody>
      </p:sp>
      <p:sp>
        <p:nvSpPr>
          <p:cNvPr id="5" name="TextBox 4">
            <a:extLst>
              <a:ext uri="{FF2B5EF4-FFF2-40B4-BE49-F238E27FC236}">
                <a16:creationId xmlns:a16="http://schemas.microsoft.com/office/drawing/2014/main" id="{911F6D12-A0BC-4F21-B4F2-2C666313A7F2}"/>
              </a:ext>
            </a:extLst>
          </p:cNvPr>
          <p:cNvSpPr txBox="1"/>
          <p:nvPr/>
        </p:nvSpPr>
        <p:spPr>
          <a:xfrm>
            <a:off x="547562" y="790594"/>
            <a:ext cx="8646772" cy="784830"/>
          </a:xfrm>
          <a:prstGeom prst="rect">
            <a:avLst/>
          </a:prstGeom>
          <a:noFill/>
        </p:spPr>
        <p:txBody>
          <a:bodyPr wrap="square" rtlCol="0">
            <a:spAutoFit/>
          </a:bodyPr>
          <a:lstStyle/>
          <a:p>
            <a:r>
              <a:rPr lang="en-US" sz="1500" dirty="0"/>
              <a:t>Why does statute require distribution of captured tax capacity on a % basis?  We believe to avoid “negative” tax increment….Consider a fire on Parcel 3 below, and the building is not replaced…</a:t>
            </a:r>
          </a:p>
          <a:p>
            <a:pPr marL="285750" indent="-285750">
              <a:buFont typeface="Arial" panose="020B0604020202020204" pitchFamily="34" charset="0"/>
              <a:buChar char="•"/>
            </a:pPr>
            <a:endParaRPr lang="en-US" sz="1500" dirty="0"/>
          </a:p>
        </p:txBody>
      </p:sp>
      <p:sp>
        <p:nvSpPr>
          <p:cNvPr id="14" name="Oval 13">
            <a:extLst>
              <a:ext uri="{FF2B5EF4-FFF2-40B4-BE49-F238E27FC236}">
                <a16:creationId xmlns:a16="http://schemas.microsoft.com/office/drawing/2014/main" id="{C21DB72A-8D79-49C4-8E30-CFECF79F2B82}"/>
              </a:ext>
            </a:extLst>
          </p:cNvPr>
          <p:cNvSpPr/>
          <p:nvPr/>
        </p:nvSpPr>
        <p:spPr>
          <a:xfrm>
            <a:off x="4518488" y="3452069"/>
            <a:ext cx="917577" cy="11618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a:extLst>
              <a:ext uri="{FF2B5EF4-FFF2-40B4-BE49-F238E27FC236}">
                <a16:creationId xmlns:a16="http://schemas.microsoft.com/office/drawing/2014/main" id="{0CBEE5D3-1989-4EBB-8BE4-EA0BCAAECA7F}"/>
              </a:ext>
            </a:extLst>
          </p:cNvPr>
          <p:cNvPicPr>
            <a:picLocks noChangeAspect="1" noChangeArrowheads="1"/>
          </p:cNvPicPr>
          <p:nvPr/>
        </p:nvPicPr>
        <p:blipFill>
          <a:blip r:embed="rId3" cstate="print"/>
          <a:srcRect/>
          <a:stretch>
            <a:fillRect/>
          </a:stretch>
        </p:blipFill>
        <p:spPr bwMode="auto">
          <a:xfrm>
            <a:off x="1350629" y="1384183"/>
            <a:ext cx="7946658" cy="4135773"/>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661A3074-3690-4ACA-981D-16E851FA4221}"/>
              </a:ext>
            </a:extLst>
          </p:cNvPr>
          <p:cNvSpPr txBox="1"/>
          <p:nvPr/>
        </p:nvSpPr>
        <p:spPr>
          <a:xfrm>
            <a:off x="1992385" y="4810221"/>
            <a:ext cx="2483141" cy="1477328"/>
          </a:xfrm>
          <a:prstGeom prst="rect">
            <a:avLst/>
          </a:prstGeom>
          <a:noFill/>
        </p:spPr>
        <p:txBody>
          <a:bodyPr wrap="square" rtlCol="0">
            <a:spAutoFit/>
          </a:bodyPr>
          <a:lstStyle/>
          <a:p>
            <a:r>
              <a:rPr lang="en-US" dirty="0"/>
              <a:t>Parcel cannot have “negative” increment, but what about our contract with Parcel No.2 ?!?!?</a:t>
            </a:r>
          </a:p>
        </p:txBody>
      </p:sp>
      <p:cxnSp>
        <p:nvCxnSpPr>
          <p:cNvPr id="7" name="Straight Arrow Connector 6">
            <a:extLst>
              <a:ext uri="{FF2B5EF4-FFF2-40B4-BE49-F238E27FC236}">
                <a16:creationId xmlns:a16="http://schemas.microsoft.com/office/drawing/2014/main" id="{54B05F9D-9ECB-4A34-AB79-8E1630A98A4D}"/>
              </a:ext>
            </a:extLst>
          </p:cNvPr>
          <p:cNvCxnSpPr/>
          <p:nvPr/>
        </p:nvCxnSpPr>
        <p:spPr>
          <a:xfrm flipV="1">
            <a:off x="4303552" y="4613945"/>
            <a:ext cx="343949" cy="51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3FA029F-0124-4E7E-910A-959AEEC58723}"/>
              </a:ext>
            </a:extLst>
          </p:cNvPr>
          <p:cNvSpPr txBox="1"/>
          <p:nvPr/>
        </p:nvSpPr>
        <p:spPr>
          <a:xfrm>
            <a:off x="4647501" y="5775821"/>
            <a:ext cx="6096000" cy="646331"/>
          </a:xfrm>
          <a:prstGeom prst="rect">
            <a:avLst/>
          </a:prstGeom>
          <a:noFill/>
        </p:spPr>
        <p:txBody>
          <a:bodyPr wrap="square" rtlCol="0">
            <a:spAutoFit/>
          </a:bodyPr>
          <a:lstStyle/>
          <a:p>
            <a:r>
              <a:rPr lang="en-US" b="1" dirty="0"/>
              <a:t>STRATEGY:  Limit number of parcels in a TIF District, or plan on full modification process of TIF Plan</a:t>
            </a:r>
          </a:p>
        </p:txBody>
      </p:sp>
    </p:spTree>
    <p:extLst>
      <p:ext uri="{BB962C8B-B14F-4D97-AF65-F5344CB8AC3E}">
        <p14:creationId xmlns:p14="http://schemas.microsoft.com/office/powerpoint/2010/main" val="376205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David Drown Associates, Inc.</a:t>
            </a:r>
          </a:p>
        </p:txBody>
      </p:sp>
      <p:sp>
        <p:nvSpPr>
          <p:cNvPr id="3" name="TextBox 2"/>
          <p:cNvSpPr txBox="1"/>
          <p:nvPr/>
        </p:nvSpPr>
        <p:spPr>
          <a:xfrm>
            <a:off x="358433" y="184323"/>
            <a:ext cx="10636931" cy="400110"/>
          </a:xfrm>
          <a:prstGeom prst="rect">
            <a:avLst/>
          </a:prstGeom>
          <a:noFill/>
        </p:spPr>
        <p:txBody>
          <a:bodyPr wrap="square" rtlCol="0">
            <a:spAutoFit/>
          </a:bodyPr>
          <a:lstStyle/>
          <a:p>
            <a:r>
              <a:rPr lang="en-US" sz="2000" b="1" dirty="0"/>
              <a:t>TAKING STOCK OF THE RISKS &amp; STRATEGIES FOR HOW TO DEAL WITH THEM</a:t>
            </a:r>
            <a:endParaRPr lang="en-US" sz="2000" b="1" dirty="0">
              <a:solidFill>
                <a:schemeClr val="accent3">
                  <a:lumMod val="75000"/>
                </a:schemeClr>
              </a:solidFill>
            </a:endParaRPr>
          </a:p>
        </p:txBody>
      </p:sp>
      <p:sp>
        <p:nvSpPr>
          <p:cNvPr id="4" name="TextBox 3"/>
          <p:cNvSpPr txBox="1"/>
          <p:nvPr/>
        </p:nvSpPr>
        <p:spPr>
          <a:xfrm>
            <a:off x="383777" y="677640"/>
            <a:ext cx="9316994" cy="923330"/>
          </a:xfrm>
          <a:prstGeom prst="rect">
            <a:avLst/>
          </a:prstGeom>
          <a:noFill/>
        </p:spPr>
        <p:txBody>
          <a:bodyPr wrap="square" rtlCol="0">
            <a:spAutoFit/>
          </a:bodyPr>
          <a:lstStyle/>
          <a:p>
            <a:r>
              <a:rPr lang="en-US" dirty="0"/>
              <a:t>Also beware of </a:t>
            </a:r>
            <a:r>
              <a:rPr lang="en-US" dirty="0">
                <a:highlight>
                  <a:srgbClr val="FFFF00"/>
                </a:highlight>
              </a:rPr>
              <a:t>TIMING</a:t>
            </a:r>
            <a:r>
              <a:rPr lang="en-US" dirty="0"/>
              <a:t>.   If City provides UP FRONT assistance it needs to know when revenues will begin.   This is a function of development for sure, but also </a:t>
            </a:r>
            <a:r>
              <a:rPr lang="en-US" dirty="0">
                <a:highlight>
                  <a:srgbClr val="FFFF00"/>
                </a:highlight>
              </a:rPr>
              <a:t>CERTIFICATION REQUEST DATES</a:t>
            </a:r>
            <a:r>
              <a:rPr lang="en-US" dirty="0"/>
              <a:t>!  Cut off date is JUNE 30 each year.</a:t>
            </a:r>
          </a:p>
        </p:txBody>
      </p:sp>
      <p:sp>
        <p:nvSpPr>
          <p:cNvPr id="18" name="TextBox 17">
            <a:extLst>
              <a:ext uri="{FF2B5EF4-FFF2-40B4-BE49-F238E27FC236}">
                <a16:creationId xmlns:a16="http://schemas.microsoft.com/office/drawing/2014/main" id="{A1FB3757-5887-44EF-BBBD-3FB1D9EEFF7D}"/>
              </a:ext>
            </a:extLst>
          </p:cNvPr>
          <p:cNvSpPr txBox="1"/>
          <p:nvPr/>
        </p:nvSpPr>
        <p:spPr>
          <a:xfrm>
            <a:off x="8845546" y="3463075"/>
            <a:ext cx="838899" cy="369332"/>
          </a:xfrm>
          <a:prstGeom prst="rect">
            <a:avLst/>
          </a:prstGeom>
          <a:noFill/>
        </p:spPr>
        <p:txBody>
          <a:bodyPr wrap="square" rtlCol="0">
            <a:spAutoFit/>
          </a:bodyPr>
          <a:lstStyle/>
          <a:p>
            <a:pPr algn="ctr"/>
            <a:r>
              <a:rPr lang="en-US" dirty="0"/>
              <a:t>TIME</a:t>
            </a:r>
          </a:p>
        </p:txBody>
      </p:sp>
      <p:graphicFrame>
        <p:nvGraphicFramePr>
          <p:cNvPr id="19" name="Object 18">
            <a:extLst>
              <a:ext uri="{FF2B5EF4-FFF2-40B4-BE49-F238E27FC236}">
                <a16:creationId xmlns:a16="http://schemas.microsoft.com/office/drawing/2014/main" id="{02B0DF82-BFC9-4FB9-B7A6-8E26E8A041B5}"/>
              </a:ext>
            </a:extLst>
          </p:cNvPr>
          <p:cNvGraphicFramePr>
            <a:graphicFrameLocks noChangeAspect="1"/>
          </p:cNvGraphicFramePr>
          <p:nvPr>
            <p:extLst>
              <p:ext uri="{D42A27DB-BD31-4B8C-83A1-F6EECF244321}">
                <p14:modId xmlns:p14="http://schemas.microsoft.com/office/powerpoint/2010/main" val="3837625017"/>
              </p:ext>
            </p:extLst>
          </p:nvPr>
        </p:nvGraphicFramePr>
        <p:xfrm>
          <a:off x="890342" y="3272174"/>
          <a:ext cx="9573111" cy="1990725"/>
        </p:xfrm>
        <a:graphic>
          <a:graphicData uri="http://schemas.openxmlformats.org/presentationml/2006/ole">
            <mc:AlternateContent xmlns:mc="http://schemas.openxmlformats.org/markup-compatibility/2006">
              <mc:Choice xmlns:v="urn:schemas-microsoft-com:vml" Requires="v">
                <p:oleObj name="Worksheet" r:id="rId3" imgW="9667788" imgH="1990710" progId="Excel.Sheet.12">
                  <p:embed/>
                </p:oleObj>
              </mc:Choice>
              <mc:Fallback>
                <p:oleObj name="Worksheet" r:id="rId3" imgW="9667788" imgH="1990710" progId="Excel.Sheet.12">
                  <p:embed/>
                  <p:pic>
                    <p:nvPicPr>
                      <p:cNvPr id="0" name=""/>
                      <p:cNvPicPr/>
                      <p:nvPr/>
                    </p:nvPicPr>
                    <p:blipFill>
                      <a:blip r:embed="rId4"/>
                      <a:stretch>
                        <a:fillRect/>
                      </a:stretch>
                    </p:blipFill>
                    <p:spPr>
                      <a:xfrm>
                        <a:off x="890342" y="3272174"/>
                        <a:ext cx="9573111" cy="1990725"/>
                      </a:xfrm>
                      <a:prstGeom prst="rect">
                        <a:avLst/>
                      </a:prstGeom>
                    </p:spPr>
                  </p:pic>
                </p:oleObj>
              </mc:Fallback>
            </mc:AlternateContent>
          </a:graphicData>
        </a:graphic>
      </p:graphicFrame>
      <p:sp>
        <p:nvSpPr>
          <p:cNvPr id="5" name="Arc 4">
            <a:extLst>
              <a:ext uri="{FF2B5EF4-FFF2-40B4-BE49-F238E27FC236}">
                <a16:creationId xmlns:a16="http://schemas.microsoft.com/office/drawing/2014/main" id="{53176B6E-D6DA-49A7-A39E-F279274FFE95}"/>
              </a:ext>
            </a:extLst>
          </p:cNvPr>
          <p:cNvSpPr/>
          <p:nvPr/>
        </p:nvSpPr>
        <p:spPr>
          <a:xfrm>
            <a:off x="1227021" y="2220079"/>
            <a:ext cx="3582099" cy="943464"/>
          </a:xfrm>
          <a:prstGeom prst="arc">
            <a:avLst>
              <a:gd name="adj1" fmla="val 10767885"/>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40F41007-7F8C-4C2C-8253-A40BAB60EB4F}"/>
              </a:ext>
            </a:extLst>
          </p:cNvPr>
          <p:cNvCxnSpPr>
            <a:stCxn id="5" idx="0"/>
          </p:cNvCxnSpPr>
          <p:nvPr/>
        </p:nvCxnSpPr>
        <p:spPr>
          <a:xfrm flipH="1">
            <a:off x="1148214" y="2708533"/>
            <a:ext cx="79933" cy="630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C47D26D-0EC2-4FB0-AB6F-277A5B8E1D05}"/>
              </a:ext>
            </a:extLst>
          </p:cNvPr>
          <p:cNvCxnSpPr/>
          <p:nvPr/>
        </p:nvCxnSpPr>
        <p:spPr>
          <a:xfrm>
            <a:off x="4809120" y="2648246"/>
            <a:ext cx="100668" cy="623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083C3E-C20A-4207-9F95-957877A80435}"/>
              </a:ext>
            </a:extLst>
          </p:cNvPr>
          <p:cNvSpPr txBox="1"/>
          <p:nvPr/>
        </p:nvSpPr>
        <p:spPr>
          <a:xfrm>
            <a:off x="358433" y="1664813"/>
            <a:ext cx="1074017" cy="523220"/>
          </a:xfrm>
          <a:prstGeom prst="rect">
            <a:avLst/>
          </a:prstGeom>
          <a:noFill/>
        </p:spPr>
        <p:txBody>
          <a:bodyPr wrap="square" rtlCol="0">
            <a:spAutoFit/>
          </a:bodyPr>
          <a:lstStyle/>
          <a:p>
            <a:r>
              <a:rPr lang="en-US" sz="1400" dirty="0"/>
              <a:t>Impacts Pay 2018</a:t>
            </a:r>
          </a:p>
        </p:txBody>
      </p:sp>
      <p:cxnSp>
        <p:nvCxnSpPr>
          <p:cNvPr id="10" name="Straight Arrow Connector 9">
            <a:extLst>
              <a:ext uri="{FF2B5EF4-FFF2-40B4-BE49-F238E27FC236}">
                <a16:creationId xmlns:a16="http://schemas.microsoft.com/office/drawing/2014/main" id="{D5F5B136-BF97-4661-8E29-15FD678BAAE2}"/>
              </a:ext>
            </a:extLst>
          </p:cNvPr>
          <p:cNvCxnSpPr/>
          <p:nvPr/>
        </p:nvCxnSpPr>
        <p:spPr>
          <a:xfrm>
            <a:off x="608217" y="2150195"/>
            <a:ext cx="411061" cy="1077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EBC8F2-E52B-40E8-9BEC-ED5B32BFBF53}"/>
              </a:ext>
            </a:extLst>
          </p:cNvPr>
          <p:cNvSpPr txBox="1"/>
          <p:nvPr/>
        </p:nvSpPr>
        <p:spPr>
          <a:xfrm>
            <a:off x="3341718" y="1662777"/>
            <a:ext cx="1074017" cy="523220"/>
          </a:xfrm>
          <a:prstGeom prst="rect">
            <a:avLst/>
          </a:prstGeom>
          <a:noFill/>
        </p:spPr>
        <p:txBody>
          <a:bodyPr wrap="square" rtlCol="0">
            <a:spAutoFit/>
          </a:bodyPr>
          <a:lstStyle/>
          <a:p>
            <a:r>
              <a:rPr lang="en-US" sz="1400" dirty="0"/>
              <a:t>Impacts Pay 2019</a:t>
            </a:r>
          </a:p>
        </p:txBody>
      </p:sp>
      <p:cxnSp>
        <p:nvCxnSpPr>
          <p:cNvPr id="12" name="Straight Arrow Connector 11">
            <a:extLst>
              <a:ext uri="{FF2B5EF4-FFF2-40B4-BE49-F238E27FC236}">
                <a16:creationId xmlns:a16="http://schemas.microsoft.com/office/drawing/2014/main" id="{A7E89BEA-D3A3-4521-B7B5-58198601A582}"/>
              </a:ext>
            </a:extLst>
          </p:cNvPr>
          <p:cNvCxnSpPr>
            <a:cxnSpLocks/>
          </p:cNvCxnSpPr>
          <p:nvPr/>
        </p:nvCxnSpPr>
        <p:spPr>
          <a:xfrm flipH="1">
            <a:off x="2508069" y="2164611"/>
            <a:ext cx="1053737" cy="1081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DA8F339-FEAD-485A-A607-FEED9F44A924}"/>
              </a:ext>
            </a:extLst>
          </p:cNvPr>
          <p:cNvSpPr txBox="1"/>
          <p:nvPr/>
        </p:nvSpPr>
        <p:spPr>
          <a:xfrm>
            <a:off x="740910" y="5657683"/>
            <a:ext cx="6096000" cy="646331"/>
          </a:xfrm>
          <a:prstGeom prst="rect">
            <a:avLst/>
          </a:prstGeom>
          <a:noFill/>
        </p:spPr>
        <p:txBody>
          <a:bodyPr wrap="square" rtlCol="0">
            <a:spAutoFit/>
          </a:bodyPr>
          <a:lstStyle/>
          <a:p>
            <a:r>
              <a:rPr lang="en-US" b="1" dirty="0"/>
              <a:t>STRATEGY:  Work with Advisor to carefully time Certification Request date.</a:t>
            </a:r>
          </a:p>
        </p:txBody>
      </p:sp>
    </p:spTree>
    <p:extLst>
      <p:ext uri="{BB962C8B-B14F-4D97-AF65-F5344CB8AC3E}">
        <p14:creationId xmlns:p14="http://schemas.microsoft.com/office/powerpoint/2010/main" val="149152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David Drown Associates, Inc.</a:t>
            </a:r>
          </a:p>
        </p:txBody>
      </p:sp>
      <p:sp>
        <p:nvSpPr>
          <p:cNvPr id="3" name="TextBox 2"/>
          <p:cNvSpPr txBox="1"/>
          <p:nvPr/>
        </p:nvSpPr>
        <p:spPr>
          <a:xfrm>
            <a:off x="358433" y="184323"/>
            <a:ext cx="10636931" cy="400110"/>
          </a:xfrm>
          <a:prstGeom prst="rect">
            <a:avLst/>
          </a:prstGeom>
          <a:noFill/>
        </p:spPr>
        <p:txBody>
          <a:bodyPr wrap="square" rtlCol="0">
            <a:spAutoFit/>
          </a:bodyPr>
          <a:lstStyle/>
          <a:p>
            <a:r>
              <a:rPr lang="en-US" sz="2000" b="1" dirty="0"/>
              <a:t>TAKING STOCK OF THE RISKS &amp; STRATEGIES FOR HOW TO DEAL WITH THEM</a:t>
            </a:r>
            <a:endParaRPr lang="en-US" sz="2000" b="1" dirty="0">
              <a:solidFill>
                <a:schemeClr val="accent3">
                  <a:lumMod val="75000"/>
                </a:schemeClr>
              </a:solidFill>
            </a:endParaRPr>
          </a:p>
        </p:txBody>
      </p:sp>
      <p:sp>
        <p:nvSpPr>
          <p:cNvPr id="4" name="TextBox 3"/>
          <p:cNvSpPr txBox="1"/>
          <p:nvPr/>
        </p:nvSpPr>
        <p:spPr>
          <a:xfrm>
            <a:off x="358433" y="912771"/>
            <a:ext cx="9316994" cy="5078313"/>
          </a:xfrm>
          <a:prstGeom prst="rect">
            <a:avLst/>
          </a:prstGeom>
          <a:noFill/>
        </p:spPr>
        <p:txBody>
          <a:bodyPr wrap="square" rtlCol="0">
            <a:spAutoFit/>
          </a:bodyPr>
          <a:lstStyle/>
          <a:p>
            <a:r>
              <a:rPr lang="en-US" dirty="0"/>
              <a:t>Also beware of </a:t>
            </a:r>
            <a:r>
              <a:rPr lang="en-US" dirty="0">
                <a:highlight>
                  <a:srgbClr val="FFFF00"/>
                </a:highlight>
              </a:rPr>
              <a:t>ERRORS</a:t>
            </a:r>
            <a:r>
              <a:rPr lang="en-US" dirty="0"/>
              <a:t>.   Both the City and the County can be the source of an administrative error.   Fortunately, law allows the City and County to work together to fix them.</a:t>
            </a:r>
          </a:p>
          <a:p>
            <a:endParaRPr lang="en-US" dirty="0"/>
          </a:p>
          <a:p>
            <a:r>
              <a:rPr lang="en-US" dirty="0"/>
              <a:t>Certification error….Even if timing of request is made properly by the City, sometimes Counties use the wrong values (typically happens with recent turnover in staff, inexperienced Auditor etc.).   This can cause a delay in first collection.   Possibly agree with County to add a year at the end?</a:t>
            </a:r>
          </a:p>
          <a:p>
            <a:endParaRPr lang="en-US" dirty="0"/>
          </a:p>
          <a:p>
            <a:r>
              <a:rPr lang="en-US" dirty="0"/>
              <a:t>Early release of captured tax capacity…..typically this is simply due to input error in any given year at County.    This could happen in any year.  Will County estimate the lost revenue and make the City whole?  If so, will City agree for County to recoup later?</a:t>
            </a:r>
          </a:p>
          <a:p>
            <a:endParaRPr lang="en-US" dirty="0"/>
          </a:p>
          <a:p>
            <a:r>
              <a:rPr lang="en-US" dirty="0"/>
              <a:t>City not complying with statutes (i.e. income compliance with Housing Districts).   This will result in lost revenues due to removal of parcels, etc.</a:t>
            </a:r>
          </a:p>
          <a:p>
            <a:endParaRPr lang="en-US" dirty="0"/>
          </a:p>
          <a:p>
            <a:endParaRPr lang="en-US" dirty="0"/>
          </a:p>
          <a:p>
            <a:endParaRPr lang="en-US" dirty="0"/>
          </a:p>
        </p:txBody>
      </p:sp>
    </p:spTree>
    <p:extLst>
      <p:ext uri="{BB962C8B-B14F-4D97-AF65-F5344CB8AC3E}">
        <p14:creationId xmlns:p14="http://schemas.microsoft.com/office/powerpoint/2010/main" val="104294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54E41B-AF93-4BD6-AA18-035D78B9DDA9}"/>
              </a:ext>
            </a:extLst>
          </p:cNvPr>
          <p:cNvSpPr>
            <a:spLocks noGrp="1"/>
          </p:cNvSpPr>
          <p:nvPr>
            <p:ph type="ftr" sz="quarter" idx="11"/>
          </p:nvPr>
        </p:nvSpPr>
        <p:spPr/>
        <p:txBody>
          <a:bodyPr/>
          <a:lstStyle/>
          <a:p>
            <a:r>
              <a:rPr lang="en-US"/>
              <a:t>David Drown Associates, Inc.</a:t>
            </a:r>
            <a:endParaRPr lang="en-US" dirty="0"/>
          </a:p>
        </p:txBody>
      </p:sp>
      <p:sp>
        <p:nvSpPr>
          <p:cNvPr id="3" name="TextBox 2">
            <a:extLst>
              <a:ext uri="{FF2B5EF4-FFF2-40B4-BE49-F238E27FC236}">
                <a16:creationId xmlns:a16="http://schemas.microsoft.com/office/drawing/2014/main" id="{79B61873-9961-4FE4-8C17-12941C33D880}"/>
              </a:ext>
            </a:extLst>
          </p:cNvPr>
          <p:cNvSpPr txBox="1"/>
          <p:nvPr/>
        </p:nvSpPr>
        <p:spPr>
          <a:xfrm>
            <a:off x="487681" y="267245"/>
            <a:ext cx="8821782" cy="369332"/>
          </a:xfrm>
          <a:prstGeom prst="rect">
            <a:avLst/>
          </a:prstGeom>
          <a:noFill/>
        </p:spPr>
        <p:txBody>
          <a:bodyPr wrap="square" rtlCol="0">
            <a:spAutoFit/>
          </a:bodyPr>
          <a:lstStyle/>
          <a:p>
            <a:pPr algn="ctr"/>
            <a:r>
              <a:rPr lang="en-US" dirty="0"/>
              <a:t>SUMMARY OF STRATEGIES FOR EASY REFERENCE</a:t>
            </a:r>
          </a:p>
        </p:txBody>
      </p:sp>
      <p:sp>
        <p:nvSpPr>
          <p:cNvPr id="4" name="TextBox 3">
            <a:extLst>
              <a:ext uri="{FF2B5EF4-FFF2-40B4-BE49-F238E27FC236}">
                <a16:creationId xmlns:a16="http://schemas.microsoft.com/office/drawing/2014/main" id="{BCE09156-3EF9-4779-A060-15570E4EBBDF}"/>
              </a:ext>
            </a:extLst>
          </p:cNvPr>
          <p:cNvSpPr txBox="1"/>
          <p:nvPr/>
        </p:nvSpPr>
        <p:spPr>
          <a:xfrm>
            <a:off x="487681" y="1028343"/>
            <a:ext cx="9553303" cy="5632311"/>
          </a:xfrm>
          <a:prstGeom prst="rect">
            <a:avLst/>
          </a:prstGeom>
          <a:noFill/>
        </p:spPr>
        <p:txBody>
          <a:bodyPr wrap="square" rtlCol="0">
            <a:spAutoFit/>
          </a:bodyPr>
          <a:lstStyle/>
          <a:p>
            <a:pPr marL="342900" indent="-342900">
              <a:buAutoNum type="arabicPeriod"/>
            </a:pPr>
            <a:r>
              <a:rPr lang="en-US" dirty="0"/>
              <a:t>Pursue PAY AS YOU GO CONTRACTS whenever possible.</a:t>
            </a:r>
          </a:p>
          <a:p>
            <a:pPr marL="342900" indent="-342900">
              <a:buAutoNum type="arabicPeriod"/>
            </a:pPr>
            <a:endParaRPr lang="en-US" dirty="0"/>
          </a:p>
          <a:p>
            <a:pPr marL="342900" indent="-342900">
              <a:buAutoNum type="arabicPeriod"/>
            </a:pPr>
            <a:r>
              <a:rPr lang="en-US" dirty="0"/>
              <a:t>Limit number of parcels in multi-parcel Districts when possible and feasible.</a:t>
            </a:r>
          </a:p>
          <a:p>
            <a:pPr marL="342900" indent="-342900">
              <a:buAutoNum type="arabicPeriod"/>
            </a:pPr>
            <a:endParaRPr lang="en-US" dirty="0"/>
          </a:p>
          <a:p>
            <a:pPr marL="342900" indent="-342900">
              <a:buAutoNum type="arabicPeriod"/>
            </a:pPr>
            <a:r>
              <a:rPr lang="en-US" dirty="0"/>
              <a:t>Minimum market value assessment agreements (if possible) when UP FRONT assistance is provided.</a:t>
            </a:r>
          </a:p>
          <a:p>
            <a:pPr marL="342900" indent="-342900">
              <a:buAutoNum type="arabicPeriod"/>
            </a:pPr>
            <a:endParaRPr lang="en-US" dirty="0"/>
          </a:p>
          <a:p>
            <a:pPr marL="342900" indent="-342900">
              <a:buAutoNum type="arabicPeriod"/>
            </a:pPr>
            <a:r>
              <a:rPr lang="en-US" dirty="0"/>
              <a:t>UP FRONT assistance is only to be provided </a:t>
            </a:r>
            <a:r>
              <a:rPr lang="en-US" u="sng" dirty="0"/>
              <a:t>after</a:t>
            </a:r>
            <a:r>
              <a:rPr lang="en-US" dirty="0"/>
              <a:t> project is completed.</a:t>
            </a:r>
          </a:p>
          <a:p>
            <a:pPr marL="342900" indent="-342900">
              <a:buAutoNum type="arabicPeriod"/>
            </a:pPr>
            <a:endParaRPr lang="en-US" dirty="0"/>
          </a:p>
          <a:p>
            <a:pPr marL="342900" indent="-342900">
              <a:buAutoNum type="arabicPeriod"/>
            </a:pPr>
            <a:r>
              <a:rPr lang="en-US" dirty="0"/>
              <a:t>Issue UP FRONT assistance as “pure” revenue debt (no general obligation pledge) when possible (this is becoming difficult to do).</a:t>
            </a:r>
          </a:p>
          <a:p>
            <a:pPr marL="342900" indent="-342900">
              <a:buAutoNum type="arabicPeriod"/>
            </a:pPr>
            <a:endParaRPr lang="en-US" dirty="0"/>
          </a:p>
          <a:p>
            <a:pPr marL="342900" indent="-342900">
              <a:buAutoNum type="arabicPeriod"/>
            </a:pPr>
            <a:r>
              <a:rPr lang="en-US" dirty="0"/>
              <a:t>When general obligation pledge is necessary for UP FRONT assistance, severely discount present value of future tax increment revenues.</a:t>
            </a:r>
          </a:p>
          <a:p>
            <a:pPr marL="342900" indent="-342900">
              <a:buAutoNum type="arabicPeriod"/>
            </a:pPr>
            <a:endParaRPr lang="en-US" dirty="0"/>
          </a:p>
          <a:p>
            <a:pPr marL="342900" indent="-342900">
              <a:buAutoNum type="arabicPeriod"/>
            </a:pPr>
            <a:r>
              <a:rPr lang="en-US" dirty="0"/>
              <a:t>Work with Advisor to ensure proper timing of certification requests.</a:t>
            </a:r>
          </a:p>
          <a:p>
            <a:pPr marL="342900" indent="-342900">
              <a:buAutoNum type="arabicPeriod"/>
            </a:pPr>
            <a:endParaRPr lang="en-US" dirty="0"/>
          </a:p>
          <a:p>
            <a:pPr marL="342900" indent="-342900">
              <a:buAutoNum type="arabicPeriod"/>
            </a:pPr>
            <a:r>
              <a:rPr lang="en-US" dirty="0"/>
              <a:t>Make sure staff is monitoring compliance with TIF rules.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4112114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David Drown Associates, Inc.</a:t>
            </a:r>
          </a:p>
        </p:txBody>
      </p:sp>
      <p:sp>
        <p:nvSpPr>
          <p:cNvPr id="3" name="TextBox 2"/>
          <p:cNvSpPr txBox="1"/>
          <p:nvPr/>
        </p:nvSpPr>
        <p:spPr>
          <a:xfrm>
            <a:off x="326314" y="388114"/>
            <a:ext cx="8740346" cy="400110"/>
          </a:xfrm>
          <a:prstGeom prst="rect">
            <a:avLst/>
          </a:prstGeom>
          <a:noFill/>
        </p:spPr>
        <p:txBody>
          <a:bodyPr wrap="square" rtlCol="0">
            <a:spAutoFit/>
          </a:bodyPr>
          <a:lstStyle/>
          <a:p>
            <a:r>
              <a:rPr lang="en-US" sz="2000" b="1" dirty="0"/>
              <a:t>Purpose of the Presentation</a:t>
            </a:r>
          </a:p>
        </p:txBody>
      </p:sp>
      <p:sp>
        <p:nvSpPr>
          <p:cNvPr id="4" name="TextBox 3"/>
          <p:cNvSpPr txBox="1"/>
          <p:nvPr/>
        </p:nvSpPr>
        <p:spPr>
          <a:xfrm>
            <a:off x="469557" y="1054443"/>
            <a:ext cx="9316994" cy="2031325"/>
          </a:xfrm>
          <a:prstGeom prst="rect">
            <a:avLst/>
          </a:prstGeom>
          <a:noFill/>
        </p:spPr>
        <p:txBody>
          <a:bodyPr wrap="square" rtlCol="0">
            <a:spAutoFit/>
          </a:bodyPr>
          <a:lstStyle/>
          <a:p>
            <a:pPr marL="285750" indent="-285750" algn="just">
              <a:buFont typeface="Arial" panose="020B0604020202020204" pitchFamily="34" charset="0"/>
              <a:buChar char="•"/>
            </a:pPr>
            <a:r>
              <a:rPr lang="en-US" dirty="0"/>
              <a:t>To understand the variables involved with the collection of TIF revenues, to learn how each of those variables can represent risk to the City, and to discuss some strategies for how to deal with those risks.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Risk items will be highlighted in </a:t>
            </a:r>
            <a:r>
              <a:rPr lang="en-US" dirty="0">
                <a:highlight>
                  <a:srgbClr val="FFFF00"/>
                </a:highlight>
              </a:rPr>
              <a:t>YELLOW</a:t>
            </a:r>
            <a:r>
              <a:rPr lang="en-US" dirty="0"/>
              <a:t> on the following slides.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Questions and discussions among attendees are encouraged.</a:t>
            </a:r>
          </a:p>
        </p:txBody>
      </p:sp>
    </p:spTree>
    <p:extLst>
      <p:ext uri="{BB962C8B-B14F-4D97-AF65-F5344CB8AC3E}">
        <p14:creationId xmlns:p14="http://schemas.microsoft.com/office/powerpoint/2010/main" val="22078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B9C94F-C987-4D71-AB70-0C9977E4860F}"/>
              </a:ext>
            </a:extLst>
          </p:cNvPr>
          <p:cNvSpPr>
            <a:spLocks noGrp="1"/>
          </p:cNvSpPr>
          <p:nvPr>
            <p:ph type="ftr" sz="quarter" idx="11"/>
          </p:nvPr>
        </p:nvSpPr>
        <p:spPr/>
        <p:txBody>
          <a:bodyPr/>
          <a:lstStyle/>
          <a:p>
            <a:r>
              <a:rPr lang="en-US" dirty="0"/>
              <a:t>David Drown Associates, Inc.</a:t>
            </a:r>
          </a:p>
        </p:txBody>
      </p:sp>
      <p:sp>
        <p:nvSpPr>
          <p:cNvPr id="3" name="TextBox 2">
            <a:extLst>
              <a:ext uri="{FF2B5EF4-FFF2-40B4-BE49-F238E27FC236}">
                <a16:creationId xmlns:a16="http://schemas.microsoft.com/office/drawing/2014/main" id="{8CF0B890-AECC-44C2-8F1F-70D56516455D}"/>
              </a:ext>
            </a:extLst>
          </p:cNvPr>
          <p:cNvSpPr txBox="1"/>
          <p:nvPr/>
        </p:nvSpPr>
        <p:spPr>
          <a:xfrm>
            <a:off x="345536" y="659011"/>
            <a:ext cx="4152574" cy="4162678"/>
          </a:xfrm>
          <a:prstGeom prst="rect">
            <a:avLst/>
          </a:prstGeom>
          <a:noFill/>
        </p:spPr>
        <p:txBody>
          <a:bodyPr wrap="square" rtlCol="0">
            <a:spAutoFit/>
          </a:bodyPr>
          <a:lstStyle/>
          <a:p>
            <a:pPr algn="ctr"/>
            <a:r>
              <a:rPr lang="en-US" dirty="0"/>
              <a:t>THANK YOU FOR COMING!  Questions?</a:t>
            </a:r>
          </a:p>
          <a:p>
            <a:pPr algn="ctr"/>
            <a:endParaRPr lang="en-US" sz="1450" dirty="0">
              <a:highlight>
                <a:srgbClr val="FFFF00"/>
              </a:highlight>
              <a:sym typeface="Wingdings" panose="05000000000000000000" pitchFamily="2" charset="2"/>
            </a:endParaRPr>
          </a:p>
          <a:p>
            <a:r>
              <a:rPr lang="en-US" sz="1450" dirty="0">
                <a:sym typeface="Wingdings" panose="05000000000000000000" pitchFamily="2" charset="2"/>
              </a:rPr>
              <a:t>Mike Bubany, Associate</a:t>
            </a:r>
          </a:p>
          <a:p>
            <a:r>
              <a:rPr lang="en-US" sz="1450" dirty="0">
                <a:sym typeface="Wingdings" panose="05000000000000000000" pitchFamily="2" charset="2"/>
              </a:rPr>
              <a:t>Spring Valley Office</a:t>
            </a:r>
          </a:p>
          <a:p>
            <a:r>
              <a:rPr lang="en-US" sz="1450" dirty="0">
                <a:sym typeface="Wingdings" panose="05000000000000000000" pitchFamily="2" charset="2"/>
              </a:rPr>
              <a:t>mike@daviddrown.com</a:t>
            </a:r>
          </a:p>
          <a:p>
            <a:r>
              <a:rPr lang="en-US" sz="1450" dirty="0">
                <a:sym typeface="Wingdings" panose="05000000000000000000" pitchFamily="2" charset="2"/>
              </a:rPr>
              <a:t>507 346 7895</a:t>
            </a:r>
          </a:p>
          <a:p>
            <a:endParaRPr lang="en-US" sz="1450" dirty="0">
              <a:sym typeface="Wingdings" panose="05000000000000000000" pitchFamily="2" charset="2"/>
            </a:endParaRPr>
          </a:p>
          <a:p>
            <a:pPr marL="285750" indent="-285750">
              <a:buFont typeface="Arial" panose="020B0604020202020204" pitchFamily="34" charset="0"/>
              <a:buChar char="•"/>
            </a:pPr>
            <a:endParaRPr lang="en-US" sz="145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1450" dirty="0">
              <a:solidFill>
                <a:srgbClr val="FF0000"/>
              </a:solidFill>
            </a:endParaRPr>
          </a:p>
          <a:p>
            <a:pPr marL="285750" indent="-285750">
              <a:buFont typeface="Arial" panose="020B0604020202020204" pitchFamily="34" charset="0"/>
              <a:buChar char="•"/>
            </a:pPr>
            <a:endParaRPr lang="en-US" sz="1450" dirty="0">
              <a:solidFill>
                <a:srgbClr val="FF0000"/>
              </a:solidFill>
            </a:endParaRPr>
          </a:p>
          <a:p>
            <a:pPr marL="285750" indent="-285750">
              <a:buFont typeface="Arial" panose="020B0604020202020204" pitchFamily="34" charset="0"/>
              <a:buChar char="•"/>
            </a:pPr>
            <a:endParaRPr lang="en-US" sz="1450" dirty="0"/>
          </a:p>
          <a:p>
            <a:pPr marL="285750" indent="-285750">
              <a:buFont typeface="Arial" panose="020B0604020202020204" pitchFamily="34" charset="0"/>
              <a:buChar char="•"/>
            </a:pPr>
            <a:endParaRPr lang="en-US" sz="1450" dirty="0"/>
          </a:p>
          <a:p>
            <a:pPr marL="285750" indent="-285750">
              <a:buFont typeface="Arial" panose="020B0604020202020204" pitchFamily="34" charset="0"/>
              <a:buChar char="•"/>
            </a:pPr>
            <a:endParaRPr lang="en-US" sz="1450" dirty="0"/>
          </a:p>
          <a:p>
            <a:pPr marL="285750" indent="-285750">
              <a:buFont typeface="Arial" panose="020B0604020202020204" pitchFamily="34" charset="0"/>
              <a:buChar char="•"/>
            </a:pPr>
            <a:endParaRPr lang="en-US" sz="1450" dirty="0"/>
          </a:p>
          <a:p>
            <a:pPr marL="285750" indent="-285750">
              <a:buFont typeface="Arial" panose="020B0604020202020204" pitchFamily="34" charset="0"/>
              <a:buChar char="•"/>
            </a:pPr>
            <a:endParaRPr lang="en-US" sz="1450" dirty="0"/>
          </a:p>
          <a:p>
            <a:pPr marL="285750" indent="-285750">
              <a:buFont typeface="Arial" panose="020B0604020202020204" pitchFamily="34" charset="0"/>
              <a:buChar char="•"/>
            </a:pPr>
            <a:endParaRPr lang="en-US" sz="1450" dirty="0"/>
          </a:p>
          <a:p>
            <a:pPr marL="285750" indent="-285750">
              <a:buFont typeface="Arial" panose="020B0604020202020204" pitchFamily="34" charset="0"/>
              <a:buChar char="•"/>
            </a:pPr>
            <a:endParaRPr lang="en-US" sz="1450" dirty="0"/>
          </a:p>
          <a:p>
            <a:pPr marL="285750" indent="-285750">
              <a:buFont typeface="Arial" panose="020B0604020202020204" pitchFamily="34" charset="0"/>
              <a:buChar char="•"/>
            </a:pPr>
            <a:endParaRPr lang="en-US" sz="1450" dirty="0"/>
          </a:p>
        </p:txBody>
      </p:sp>
      <p:pic>
        <p:nvPicPr>
          <p:cNvPr id="11" name="Picture 10">
            <a:extLst>
              <a:ext uri="{FF2B5EF4-FFF2-40B4-BE49-F238E27FC236}">
                <a16:creationId xmlns:a16="http://schemas.microsoft.com/office/drawing/2014/main" id="{B4D05B66-6D58-4F1D-A2F0-0BEDF8DD9816}"/>
              </a:ext>
            </a:extLst>
          </p:cNvPr>
          <p:cNvPicPr>
            <a:picLocks noChangeAspect="1"/>
          </p:cNvPicPr>
          <p:nvPr/>
        </p:nvPicPr>
        <p:blipFill>
          <a:blip r:embed="rId3"/>
          <a:stretch>
            <a:fillRect/>
          </a:stretch>
        </p:blipFill>
        <p:spPr>
          <a:xfrm>
            <a:off x="3710858" y="2148339"/>
            <a:ext cx="1762004" cy="1564787"/>
          </a:xfrm>
          <a:prstGeom prst="rect">
            <a:avLst/>
          </a:prstGeom>
        </p:spPr>
      </p:pic>
      <p:sp>
        <p:nvSpPr>
          <p:cNvPr id="12" name="TextBox 11">
            <a:extLst>
              <a:ext uri="{FF2B5EF4-FFF2-40B4-BE49-F238E27FC236}">
                <a16:creationId xmlns:a16="http://schemas.microsoft.com/office/drawing/2014/main" id="{99E492BE-72E8-41EB-88E9-20A21AA64F06}"/>
              </a:ext>
            </a:extLst>
          </p:cNvPr>
          <p:cNvSpPr txBox="1"/>
          <p:nvPr/>
        </p:nvSpPr>
        <p:spPr>
          <a:xfrm>
            <a:off x="5379112" y="2576790"/>
            <a:ext cx="4152574"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DDA</a:t>
            </a:r>
          </a:p>
        </p:txBody>
      </p:sp>
      <p:sp>
        <p:nvSpPr>
          <p:cNvPr id="13" name="TextBox 12">
            <a:extLst>
              <a:ext uri="{FF2B5EF4-FFF2-40B4-BE49-F238E27FC236}">
                <a16:creationId xmlns:a16="http://schemas.microsoft.com/office/drawing/2014/main" id="{CDAD6848-330F-46E7-9F2E-5AA74AF384D3}"/>
              </a:ext>
            </a:extLst>
          </p:cNvPr>
          <p:cNvSpPr txBox="1"/>
          <p:nvPr/>
        </p:nvSpPr>
        <p:spPr>
          <a:xfrm>
            <a:off x="5379112" y="3119669"/>
            <a:ext cx="362480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Public Finance Advisors</a:t>
            </a:r>
          </a:p>
        </p:txBody>
      </p:sp>
    </p:spTree>
    <p:extLst>
      <p:ext uri="{BB962C8B-B14F-4D97-AF65-F5344CB8AC3E}">
        <p14:creationId xmlns:p14="http://schemas.microsoft.com/office/powerpoint/2010/main" val="40226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1C1D57-28E1-4E97-893A-BBCD6451613F}"/>
              </a:ext>
            </a:extLst>
          </p:cNvPr>
          <p:cNvSpPr>
            <a:spLocks noGrp="1"/>
          </p:cNvSpPr>
          <p:nvPr>
            <p:ph type="ftr" sz="quarter" idx="11"/>
          </p:nvPr>
        </p:nvSpPr>
        <p:spPr/>
        <p:txBody>
          <a:bodyPr/>
          <a:lstStyle/>
          <a:p>
            <a:r>
              <a:rPr lang="en-US" dirty="0"/>
              <a:t>David Drown Associates, Inc.</a:t>
            </a:r>
          </a:p>
        </p:txBody>
      </p:sp>
      <p:sp>
        <p:nvSpPr>
          <p:cNvPr id="3" name="TextBox 2">
            <a:extLst>
              <a:ext uri="{FF2B5EF4-FFF2-40B4-BE49-F238E27FC236}">
                <a16:creationId xmlns:a16="http://schemas.microsoft.com/office/drawing/2014/main" id="{D01FFCA5-E0CA-47F8-B63F-C3C6B97D8009}"/>
              </a:ext>
            </a:extLst>
          </p:cNvPr>
          <p:cNvSpPr txBox="1"/>
          <p:nvPr/>
        </p:nvSpPr>
        <p:spPr>
          <a:xfrm>
            <a:off x="654115" y="2556073"/>
            <a:ext cx="9316994" cy="1077218"/>
          </a:xfrm>
          <a:prstGeom prst="rect">
            <a:avLst/>
          </a:prstGeom>
          <a:noFill/>
        </p:spPr>
        <p:txBody>
          <a:bodyPr wrap="square" rtlCol="0">
            <a:spAutoFit/>
          </a:bodyPr>
          <a:lstStyle/>
          <a:p>
            <a:pPr algn="ctr"/>
            <a:r>
              <a:rPr lang="en-US" sz="3200" dirty="0"/>
              <a:t>SECTION ONE:  Understanding the Variables in TIF Revenues</a:t>
            </a:r>
          </a:p>
        </p:txBody>
      </p:sp>
    </p:spTree>
    <p:extLst>
      <p:ext uri="{BB962C8B-B14F-4D97-AF65-F5344CB8AC3E}">
        <p14:creationId xmlns:p14="http://schemas.microsoft.com/office/powerpoint/2010/main" val="165619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9BF3BE-BD90-4A0C-AA8F-60E149137434}"/>
              </a:ext>
            </a:extLst>
          </p:cNvPr>
          <p:cNvSpPr>
            <a:spLocks noGrp="1"/>
          </p:cNvSpPr>
          <p:nvPr>
            <p:ph type="ftr" sz="quarter" idx="11"/>
          </p:nvPr>
        </p:nvSpPr>
        <p:spPr/>
        <p:txBody>
          <a:bodyPr/>
          <a:lstStyle/>
          <a:p>
            <a:r>
              <a:rPr lang="en-US"/>
              <a:t>David Drown Associates, Inc.</a:t>
            </a:r>
            <a:endParaRPr lang="en-US" dirty="0"/>
          </a:p>
        </p:txBody>
      </p:sp>
      <p:sp>
        <p:nvSpPr>
          <p:cNvPr id="3" name="TextBox 2">
            <a:extLst>
              <a:ext uri="{FF2B5EF4-FFF2-40B4-BE49-F238E27FC236}">
                <a16:creationId xmlns:a16="http://schemas.microsoft.com/office/drawing/2014/main" id="{F63C3085-6762-4D81-9E67-335F2D92D78C}"/>
              </a:ext>
            </a:extLst>
          </p:cNvPr>
          <p:cNvSpPr txBox="1"/>
          <p:nvPr/>
        </p:nvSpPr>
        <p:spPr>
          <a:xfrm>
            <a:off x="445227" y="376740"/>
            <a:ext cx="8740346" cy="400110"/>
          </a:xfrm>
          <a:prstGeom prst="rect">
            <a:avLst/>
          </a:prstGeom>
          <a:noFill/>
        </p:spPr>
        <p:txBody>
          <a:bodyPr wrap="square" rtlCol="0">
            <a:spAutoFit/>
          </a:bodyPr>
          <a:lstStyle/>
          <a:p>
            <a:pPr algn="ctr"/>
            <a:r>
              <a:rPr lang="en-US" sz="2000" b="1" dirty="0">
                <a:solidFill>
                  <a:schemeClr val="accent5">
                    <a:lumMod val="75000"/>
                  </a:schemeClr>
                </a:solidFill>
              </a:rPr>
              <a:t>PROPERTY TAX FORMULA:  Step One Calculate Tax Capacity</a:t>
            </a:r>
          </a:p>
        </p:txBody>
      </p:sp>
      <p:sp>
        <p:nvSpPr>
          <p:cNvPr id="4" name="TextBox 3">
            <a:extLst>
              <a:ext uri="{FF2B5EF4-FFF2-40B4-BE49-F238E27FC236}">
                <a16:creationId xmlns:a16="http://schemas.microsoft.com/office/drawing/2014/main" id="{D152C6A3-153F-4642-A8FF-2FC4EC5755A3}"/>
              </a:ext>
            </a:extLst>
          </p:cNvPr>
          <p:cNvSpPr txBox="1"/>
          <p:nvPr/>
        </p:nvSpPr>
        <p:spPr>
          <a:xfrm>
            <a:off x="989901" y="1132514"/>
            <a:ext cx="9202723" cy="3693319"/>
          </a:xfrm>
          <a:prstGeom prst="rect">
            <a:avLst/>
          </a:prstGeom>
          <a:noFill/>
        </p:spPr>
        <p:txBody>
          <a:bodyPr wrap="square" rtlCol="0">
            <a:spAutoFit/>
          </a:bodyPr>
          <a:lstStyle/>
          <a:p>
            <a:pPr marL="342900" indent="-342900">
              <a:lnSpc>
                <a:spcPct val="200000"/>
              </a:lnSpc>
              <a:buAutoNum type="arabicPeriod"/>
            </a:pPr>
            <a:r>
              <a:rPr lang="en-US" dirty="0"/>
              <a:t>Determine Estimated Market Value		</a:t>
            </a:r>
            <a:r>
              <a:rPr lang="en-US" dirty="0">
                <a:highlight>
                  <a:srgbClr val="FFFF00"/>
                </a:highlight>
              </a:rPr>
              <a:t>COUNTY ASSESSOR</a:t>
            </a:r>
          </a:p>
          <a:p>
            <a:pPr marL="342900" indent="-342900">
              <a:lnSpc>
                <a:spcPct val="200000"/>
              </a:lnSpc>
              <a:buAutoNum type="arabicPeriod"/>
            </a:pPr>
            <a:r>
              <a:rPr lang="en-US" dirty="0"/>
              <a:t>Apply Credits and/or Exclusions			</a:t>
            </a:r>
            <a:r>
              <a:rPr lang="en-US" dirty="0">
                <a:highlight>
                  <a:srgbClr val="FFFF00"/>
                </a:highlight>
              </a:rPr>
              <a:t>STATE LAW</a:t>
            </a:r>
          </a:p>
          <a:p>
            <a:pPr marL="342900" indent="-342900">
              <a:lnSpc>
                <a:spcPct val="200000"/>
              </a:lnSpc>
              <a:buAutoNum type="arabicPeriod"/>
            </a:pPr>
            <a:r>
              <a:rPr lang="en-US" dirty="0"/>
              <a:t>Reduce #1 by #2 above to determine the TAXABLE value…..</a:t>
            </a:r>
          </a:p>
          <a:p>
            <a:pPr marL="342900" indent="-342900">
              <a:lnSpc>
                <a:spcPct val="200000"/>
              </a:lnSpc>
              <a:buAutoNum type="arabicPeriod"/>
            </a:pPr>
            <a:r>
              <a:rPr lang="en-US" dirty="0"/>
              <a:t>Multiply Taxable Value by Class Rate		</a:t>
            </a:r>
            <a:r>
              <a:rPr lang="en-US" dirty="0">
                <a:highlight>
                  <a:srgbClr val="FFFF00"/>
                </a:highlight>
              </a:rPr>
              <a:t>STATE LAW</a:t>
            </a:r>
          </a:p>
          <a:p>
            <a:pPr marL="342900" indent="-342900">
              <a:lnSpc>
                <a:spcPct val="200000"/>
              </a:lnSpc>
              <a:buAutoNum type="arabicPeriod"/>
            </a:pPr>
            <a:r>
              <a:rPr lang="en-US" dirty="0"/>
              <a:t>NOTE: Class Rates may be TIERED</a:t>
            </a:r>
          </a:p>
          <a:p>
            <a:pPr marL="342900" indent="-342900">
              <a:lnSpc>
                <a:spcPct val="200000"/>
              </a:lnSpc>
              <a:buAutoNum type="arabicPeriod"/>
            </a:pPr>
            <a:r>
              <a:rPr lang="en-US" dirty="0"/>
              <a:t>Multiplying #4 by #5 above to determine TAX CAPACITY (or TAX BASE) for the parcel</a:t>
            </a:r>
          </a:p>
          <a:p>
            <a:pPr marL="342900" indent="-342900">
              <a:buAutoNum type="arabicPeriod"/>
            </a:pPr>
            <a:endParaRPr lang="en-US" dirty="0"/>
          </a:p>
        </p:txBody>
      </p:sp>
    </p:spTree>
    <p:extLst>
      <p:ext uri="{BB962C8B-B14F-4D97-AF65-F5344CB8AC3E}">
        <p14:creationId xmlns:p14="http://schemas.microsoft.com/office/powerpoint/2010/main" val="3316373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9BF3BE-BD90-4A0C-AA8F-60E149137434}"/>
              </a:ext>
            </a:extLst>
          </p:cNvPr>
          <p:cNvSpPr>
            <a:spLocks noGrp="1"/>
          </p:cNvSpPr>
          <p:nvPr>
            <p:ph type="ftr" sz="quarter" idx="11"/>
          </p:nvPr>
        </p:nvSpPr>
        <p:spPr/>
        <p:txBody>
          <a:bodyPr/>
          <a:lstStyle/>
          <a:p>
            <a:r>
              <a:rPr lang="en-US"/>
              <a:t>David Drown Associates, Inc.</a:t>
            </a:r>
            <a:endParaRPr lang="en-US" dirty="0"/>
          </a:p>
        </p:txBody>
      </p:sp>
      <p:sp>
        <p:nvSpPr>
          <p:cNvPr id="3" name="TextBox 2">
            <a:extLst>
              <a:ext uri="{FF2B5EF4-FFF2-40B4-BE49-F238E27FC236}">
                <a16:creationId xmlns:a16="http://schemas.microsoft.com/office/drawing/2014/main" id="{F63C3085-6762-4D81-9E67-335F2D92D78C}"/>
              </a:ext>
            </a:extLst>
          </p:cNvPr>
          <p:cNvSpPr txBox="1"/>
          <p:nvPr/>
        </p:nvSpPr>
        <p:spPr>
          <a:xfrm>
            <a:off x="445227" y="376740"/>
            <a:ext cx="8740346" cy="400110"/>
          </a:xfrm>
          <a:prstGeom prst="rect">
            <a:avLst/>
          </a:prstGeom>
          <a:noFill/>
        </p:spPr>
        <p:txBody>
          <a:bodyPr wrap="square" rtlCol="0">
            <a:spAutoFit/>
          </a:bodyPr>
          <a:lstStyle/>
          <a:p>
            <a:pPr algn="ctr"/>
            <a:r>
              <a:rPr lang="en-US" sz="2000" b="1" dirty="0">
                <a:solidFill>
                  <a:schemeClr val="accent5">
                    <a:lumMod val="75000"/>
                  </a:schemeClr>
                </a:solidFill>
              </a:rPr>
              <a:t>PROPERTY TAX FORMULA:  Step One Calculate Tax Capacity</a:t>
            </a:r>
          </a:p>
        </p:txBody>
      </p:sp>
      <p:sp>
        <p:nvSpPr>
          <p:cNvPr id="4" name="TextBox 3">
            <a:extLst>
              <a:ext uri="{FF2B5EF4-FFF2-40B4-BE49-F238E27FC236}">
                <a16:creationId xmlns:a16="http://schemas.microsoft.com/office/drawing/2014/main" id="{D152C6A3-153F-4642-A8FF-2FC4EC5755A3}"/>
              </a:ext>
            </a:extLst>
          </p:cNvPr>
          <p:cNvSpPr txBox="1"/>
          <p:nvPr/>
        </p:nvSpPr>
        <p:spPr>
          <a:xfrm>
            <a:off x="989901" y="1132514"/>
            <a:ext cx="9202723" cy="3970446"/>
          </a:xfrm>
          <a:prstGeom prst="rect">
            <a:avLst/>
          </a:prstGeom>
          <a:noFill/>
        </p:spPr>
        <p:txBody>
          <a:bodyPr wrap="square" rtlCol="0">
            <a:spAutoFit/>
          </a:bodyPr>
          <a:lstStyle/>
          <a:p>
            <a:r>
              <a:rPr lang="en-US" dirty="0"/>
              <a:t>					Single Family Home					Commercial Property</a:t>
            </a:r>
          </a:p>
          <a:p>
            <a:endParaRPr lang="en-US" dirty="0"/>
          </a:p>
          <a:p>
            <a:r>
              <a:rPr lang="en-US" dirty="0"/>
              <a:t>Est. Market Value		$250,000							$250,000</a:t>
            </a:r>
          </a:p>
          <a:p>
            <a:endParaRPr lang="en-US" dirty="0"/>
          </a:p>
          <a:p>
            <a:pPr>
              <a:lnSpc>
                <a:spcPts val="0"/>
              </a:lnSpc>
            </a:pPr>
            <a:r>
              <a:rPr lang="en-US" dirty="0"/>
              <a:t>Less Exc. &amp; Credits	($14,740)							($0)</a:t>
            </a:r>
          </a:p>
          <a:p>
            <a:pPr>
              <a:lnSpc>
                <a:spcPts val="0"/>
              </a:lnSpc>
            </a:pPr>
            <a:r>
              <a:rPr lang="en-US" dirty="0"/>
              <a:t>					________							________</a:t>
            </a:r>
          </a:p>
          <a:p>
            <a:endParaRPr lang="en-US" dirty="0"/>
          </a:p>
          <a:p>
            <a:r>
              <a:rPr lang="en-US" dirty="0"/>
              <a:t>TAXABLE VALUE		$235,260							$250,000</a:t>
            </a:r>
          </a:p>
          <a:p>
            <a:endParaRPr lang="en-US" dirty="0"/>
          </a:p>
          <a:p>
            <a:r>
              <a:rPr lang="en-US" dirty="0"/>
              <a:t>Apply Class Rate		1%									1.5% first $150,000</a:t>
            </a:r>
          </a:p>
          <a:p>
            <a:r>
              <a:rPr lang="en-US" dirty="0"/>
              <a:t>														2.0% value over $150K</a:t>
            </a:r>
          </a:p>
          <a:p>
            <a:endParaRPr lang="en-US" dirty="0"/>
          </a:p>
          <a:p>
            <a:r>
              <a:rPr lang="en-US" dirty="0"/>
              <a:t>TAX CAPACITY		$2,353								$4,250</a:t>
            </a:r>
          </a:p>
          <a:p>
            <a:endParaRPr lang="en-US" dirty="0"/>
          </a:p>
          <a:p>
            <a:endParaRPr lang="en-US" dirty="0"/>
          </a:p>
          <a:p>
            <a:r>
              <a:rPr lang="en-US" dirty="0"/>
              <a:t>NOTE:  </a:t>
            </a:r>
            <a:r>
              <a:rPr lang="en-US" sz="1600" dirty="0"/>
              <a:t>Tax Capacity is NOT taxes!  It is the “base” from which taxes are paid (“tax base”).</a:t>
            </a:r>
          </a:p>
        </p:txBody>
      </p:sp>
    </p:spTree>
    <p:extLst>
      <p:ext uri="{BB962C8B-B14F-4D97-AF65-F5344CB8AC3E}">
        <p14:creationId xmlns:p14="http://schemas.microsoft.com/office/powerpoint/2010/main" val="89559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9BF3BE-BD90-4A0C-AA8F-60E149137434}"/>
              </a:ext>
            </a:extLst>
          </p:cNvPr>
          <p:cNvSpPr>
            <a:spLocks noGrp="1"/>
          </p:cNvSpPr>
          <p:nvPr>
            <p:ph type="ftr" sz="quarter" idx="11"/>
          </p:nvPr>
        </p:nvSpPr>
        <p:spPr/>
        <p:txBody>
          <a:bodyPr/>
          <a:lstStyle/>
          <a:p>
            <a:r>
              <a:rPr lang="en-US"/>
              <a:t>David Drown Associates, Inc.</a:t>
            </a:r>
            <a:endParaRPr lang="en-US" dirty="0"/>
          </a:p>
        </p:txBody>
      </p:sp>
      <p:sp>
        <p:nvSpPr>
          <p:cNvPr id="3" name="TextBox 2">
            <a:extLst>
              <a:ext uri="{FF2B5EF4-FFF2-40B4-BE49-F238E27FC236}">
                <a16:creationId xmlns:a16="http://schemas.microsoft.com/office/drawing/2014/main" id="{F63C3085-6762-4D81-9E67-335F2D92D78C}"/>
              </a:ext>
            </a:extLst>
          </p:cNvPr>
          <p:cNvSpPr txBox="1"/>
          <p:nvPr/>
        </p:nvSpPr>
        <p:spPr>
          <a:xfrm>
            <a:off x="445227" y="376740"/>
            <a:ext cx="8740346" cy="400110"/>
          </a:xfrm>
          <a:prstGeom prst="rect">
            <a:avLst/>
          </a:prstGeom>
          <a:noFill/>
        </p:spPr>
        <p:txBody>
          <a:bodyPr wrap="square" rtlCol="0">
            <a:spAutoFit/>
          </a:bodyPr>
          <a:lstStyle/>
          <a:p>
            <a:pPr algn="ctr"/>
            <a:r>
              <a:rPr lang="en-US" sz="2000" b="1" dirty="0">
                <a:solidFill>
                  <a:schemeClr val="accent5">
                    <a:lumMod val="75000"/>
                  </a:schemeClr>
                </a:solidFill>
              </a:rPr>
              <a:t>PROPERTY TAX FORMULA:  Step Two Calculate Tax Rate and Taxes</a:t>
            </a:r>
          </a:p>
        </p:txBody>
      </p:sp>
      <p:sp>
        <p:nvSpPr>
          <p:cNvPr id="4" name="TextBox 3">
            <a:extLst>
              <a:ext uri="{FF2B5EF4-FFF2-40B4-BE49-F238E27FC236}">
                <a16:creationId xmlns:a16="http://schemas.microsoft.com/office/drawing/2014/main" id="{D152C6A3-153F-4642-A8FF-2FC4EC5755A3}"/>
              </a:ext>
            </a:extLst>
          </p:cNvPr>
          <p:cNvSpPr txBox="1"/>
          <p:nvPr/>
        </p:nvSpPr>
        <p:spPr>
          <a:xfrm>
            <a:off x="813093" y="776850"/>
            <a:ext cx="8269947" cy="6740307"/>
          </a:xfrm>
          <a:prstGeom prst="rect">
            <a:avLst/>
          </a:prstGeom>
          <a:noFill/>
        </p:spPr>
        <p:txBody>
          <a:bodyPr wrap="square" rtlCol="0">
            <a:spAutoFit/>
          </a:bodyPr>
          <a:lstStyle/>
          <a:p>
            <a:pPr marL="342900" indent="-342900">
              <a:lnSpc>
                <a:spcPct val="200000"/>
              </a:lnSpc>
              <a:buAutoNum type="arabicPeriod"/>
            </a:pPr>
            <a:r>
              <a:rPr lang="en-US" sz="1600" dirty="0"/>
              <a:t>Determine Levy Required for Budget		</a:t>
            </a:r>
            <a:r>
              <a:rPr lang="en-US" sz="1600" dirty="0">
                <a:highlight>
                  <a:srgbClr val="FFFF00"/>
                </a:highlight>
              </a:rPr>
              <a:t>EACH TAXING JURISDICTION</a:t>
            </a:r>
          </a:p>
          <a:p>
            <a:pPr marL="342900" indent="-342900">
              <a:lnSpc>
                <a:spcPct val="200000"/>
              </a:lnSpc>
              <a:buAutoNum type="arabicPeriod"/>
            </a:pPr>
            <a:r>
              <a:rPr lang="en-US" sz="1600" dirty="0"/>
              <a:t>Calculate Tax Capacity for Jurisdiction	</a:t>
            </a:r>
            <a:r>
              <a:rPr lang="en-US" sz="1600" dirty="0">
                <a:highlight>
                  <a:srgbClr val="FFFF00"/>
                </a:highlight>
              </a:rPr>
              <a:t>COUNTY</a:t>
            </a:r>
          </a:p>
          <a:p>
            <a:pPr marL="342900" indent="-342900">
              <a:lnSpc>
                <a:spcPct val="200000"/>
              </a:lnSpc>
              <a:buAutoNum type="arabicPeriod"/>
            </a:pPr>
            <a:r>
              <a:rPr lang="en-US" sz="1600" dirty="0"/>
              <a:t>Divide #1 by #2 to Determine Tax Rate for Each Jurisdiction</a:t>
            </a:r>
          </a:p>
          <a:p>
            <a:r>
              <a:rPr lang="en-US" sz="1600" u="sng" dirty="0"/>
              <a:t>EXAMPLE	</a:t>
            </a:r>
          </a:p>
          <a:p>
            <a:r>
              <a:rPr lang="en-US" sz="1600" b="1" dirty="0"/>
              <a:t>City</a:t>
            </a:r>
            <a:r>
              <a:rPr lang="en-US" sz="1600" dirty="0"/>
              <a:t> Levy $500,000 divided by City Tax Base of $1 million equals tax rate of </a:t>
            </a:r>
            <a:r>
              <a:rPr lang="en-US" sz="1600" b="1" u="sng" dirty="0"/>
              <a:t>50%</a:t>
            </a:r>
          </a:p>
          <a:p>
            <a:r>
              <a:rPr lang="en-US" sz="1600" b="1" dirty="0"/>
              <a:t>County</a:t>
            </a:r>
            <a:r>
              <a:rPr lang="en-US" sz="1600" dirty="0"/>
              <a:t> Levy of $10 million divided by County Tax Base of $25 million equals </a:t>
            </a:r>
            <a:r>
              <a:rPr lang="en-US" sz="1600" b="1" u="sng" dirty="0"/>
              <a:t>40%</a:t>
            </a:r>
          </a:p>
          <a:p>
            <a:r>
              <a:rPr lang="en-US" sz="1600" b="1" dirty="0"/>
              <a:t>School</a:t>
            </a:r>
            <a:r>
              <a:rPr lang="en-US" sz="1600" dirty="0"/>
              <a:t> Levy of $2 million divided by School Tax Base of $8 million equals </a:t>
            </a:r>
            <a:r>
              <a:rPr lang="en-US" sz="1600" b="1" u="sng" dirty="0"/>
              <a:t>25%</a:t>
            </a:r>
          </a:p>
          <a:p>
            <a:r>
              <a:rPr lang="en-US" sz="1600" b="1" dirty="0"/>
              <a:t>State</a:t>
            </a:r>
            <a:r>
              <a:rPr lang="en-US" sz="1600" dirty="0"/>
              <a:t> Levy of $2.8 billion divided by State Tax Base of $7.9 billion equals </a:t>
            </a:r>
            <a:r>
              <a:rPr lang="en-US" sz="1600" b="1" u="sng" dirty="0"/>
              <a:t>35%</a:t>
            </a:r>
            <a:r>
              <a:rPr lang="en-US" sz="1600" dirty="0"/>
              <a:t> (</a:t>
            </a:r>
            <a:r>
              <a:rPr lang="en-US" sz="1600" i="1" dirty="0"/>
              <a:t>does not apply to residential properties!</a:t>
            </a:r>
            <a:r>
              <a:rPr lang="en-US" sz="1600" dirty="0"/>
              <a:t>)</a:t>
            </a:r>
          </a:p>
          <a:p>
            <a:pPr>
              <a:lnSpc>
                <a:spcPct val="200000"/>
              </a:lnSpc>
            </a:pPr>
            <a:r>
              <a:rPr lang="en-US" sz="1600" u="sng" dirty="0"/>
              <a:t>ADD ALL RATES TOGETHER FOR TOTAL TAX RATE of 115% (150% for commercial)</a:t>
            </a:r>
          </a:p>
          <a:p>
            <a:endParaRPr lang="en-US" sz="1600" dirty="0"/>
          </a:p>
          <a:p>
            <a:r>
              <a:rPr lang="en-US" sz="1600" u="sng" dirty="0"/>
              <a:t>USING PARCELS FROM PREVIOUS SLIDE</a:t>
            </a:r>
          </a:p>
          <a:p>
            <a:r>
              <a:rPr lang="en-US" sz="1600" dirty="0"/>
              <a:t>Single Family Home tax base of $2,353 times 115% equals $2,705 in property taxes</a:t>
            </a:r>
          </a:p>
          <a:p>
            <a:pPr>
              <a:lnSpc>
                <a:spcPct val="200000"/>
              </a:lnSpc>
            </a:pPr>
            <a:r>
              <a:rPr lang="en-US" sz="1600" dirty="0"/>
              <a:t>Commercial property tax base of $4,250 times 150% equals $6,375 in property taxes</a:t>
            </a:r>
          </a:p>
          <a:p>
            <a:endParaRPr lang="en-US" sz="1600" dirty="0"/>
          </a:p>
          <a:p>
            <a:r>
              <a:rPr lang="en-US" sz="1600" i="1" dirty="0"/>
              <a:t>NOTE: There are sometimes </a:t>
            </a:r>
            <a:r>
              <a:rPr lang="en-US" sz="1600" i="1" dirty="0" err="1"/>
              <a:t>add’l</a:t>
            </a:r>
            <a:r>
              <a:rPr lang="en-US" sz="1600" i="1" dirty="0"/>
              <a:t> taxes such as SWCDs, HRAs, and School Operating Referendum Market Value taxes.</a:t>
            </a:r>
          </a:p>
          <a:p>
            <a:pPr>
              <a:lnSpc>
                <a:spcPct val="200000"/>
              </a:lnSpc>
            </a:pPr>
            <a:endParaRPr lang="en-US" sz="1600" dirty="0"/>
          </a:p>
          <a:p>
            <a:pPr>
              <a:lnSpc>
                <a:spcPct val="200000"/>
              </a:lnSpc>
            </a:pPr>
            <a:r>
              <a:rPr lang="en-US" sz="1600" dirty="0"/>
              <a:t>	</a:t>
            </a:r>
            <a:endParaRPr lang="en-US" sz="1600" dirty="0">
              <a:highlight>
                <a:srgbClr val="FFFF00"/>
              </a:highlight>
            </a:endParaRPr>
          </a:p>
          <a:p>
            <a:endParaRPr lang="en-US" sz="1600" dirty="0"/>
          </a:p>
        </p:txBody>
      </p:sp>
    </p:spTree>
    <p:extLst>
      <p:ext uri="{BB962C8B-B14F-4D97-AF65-F5344CB8AC3E}">
        <p14:creationId xmlns:p14="http://schemas.microsoft.com/office/powerpoint/2010/main" val="371204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9BF3BE-BD90-4A0C-AA8F-60E149137434}"/>
              </a:ext>
            </a:extLst>
          </p:cNvPr>
          <p:cNvSpPr>
            <a:spLocks noGrp="1"/>
          </p:cNvSpPr>
          <p:nvPr>
            <p:ph type="ftr" sz="quarter" idx="11"/>
          </p:nvPr>
        </p:nvSpPr>
        <p:spPr/>
        <p:txBody>
          <a:bodyPr/>
          <a:lstStyle/>
          <a:p>
            <a:r>
              <a:rPr lang="en-US"/>
              <a:t>David Drown Associates, Inc.</a:t>
            </a:r>
            <a:endParaRPr lang="en-US" dirty="0"/>
          </a:p>
        </p:txBody>
      </p:sp>
      <p:sp>
        <p:nvSpPr>
          <p:cNvPr id="3" name="TextBox 2">
            <a:extLst>
              <a:ext uri="{FF2B5EF4-FFF2-40B4-BE49-F238E27FC236}">
                <a16:creationId xmlns:a16="http://schemas.microsoft.com/office/drawing/2014/main" id="{F63C3085-6762-4D81-9E67-335F2D92D78C}"/>
              </a:ext>
            </a:extLst>
          </p:cNvPr>
          <p:cNvSpPr txBox="1"/>
          <p:nvPr/>
        </p:nvSpPr>
        <p:spPr>
          <a:xfrm>
            <a:off x="445227" y="376740"/>
            <a:ext cx="8740346" cy="400110"/>
          </a:xfrm>
          <a:prstGeom prst="rect">
            <a:avLst/>
          </a:prstGeom>
          <a:noFill/>
        </p:spPr>
        <p:txBody>
          <a:bodyPr wrap="square" rtlCol="0">
            <a:spAutoFit/>
          </a:bodyPr>
          <a:lstStyle/>
          <a:p>
            <a:pPr algn="ctr"/>
            <a:r>
              <a:rPr lang="en-US" sz="2000" b="1" dirty="0">
                <a:solidFill>
                  <a:schemeClr val="accent5">
                    <a:lumMod val="75000"/>
                  </a:schemeClr>
                </a:solidFill>
              </a:rPr>
              <a:t>PROPERTY TAX FORMULA:  Step Three Calculate Captured Tax Capacity</a:t>
            </a:r>
          </a:p>
        </p:txBody>
      </p:sp>
      <p:sp>
        <p:nvSpPr>
          <p:cNvPr id="4" name="TextBox 3">
            <a:extLst>
              <a:ext uri="{FF2B5EF4-FFF2-40B4-BE49-F238E27FC236}">
                <a16:creationId xmlns:a16="http://schemas.microsoft.com/office/drawing/2014/main" id="{D152C6A3-153F-4642-A8FF-2FC4EC5755A3}"/>
              </a:ext>
            </a:extLst>
          </p:cNvPr>
          <p:cNvSpPr txBox="1"/>
          <p:nvPr/>
        </p:nvSpPr>
        <p:spPr>
          <a:xfrm>
            <a:off x="609601" y="776850"/>
            <a:ext cx="9091748" cy="5509200"/>
          </a:xfrm>
          <a:prstGeom prst="rect">
            <a:avLst/>
          </a:prstGeom>
          <a:noFill/>
        </p:spPr>
        <p:txBody>
          <a:bodyPr wrap="square" rtlCol="0">
            <a:spAutoFit/>
          </a:bodyPr>
          <a:lstStyle/>
          <a:p>
            <a:pPr>
              <a:lnSpc>
                <a:spcPct val="200000"/>
              </a:lnSpc>
            </a:pPr>
            <a:r>
              <a:rPr lang="en-US" sz="1600" dirty="0"/>
              <a:t>						Single Family Home						Commercial</a:t>
            </a:r>
          </a:p>
          <a:p>
            <a:r>
              <a:rPr lang="en-US" sz="1600" dirty="0"/>
              <a:t>Original Tax Capacity 		$200									$300</a:t>
            </a:r>
          </a:p>
          <a:p>
            <a:r>
              <a:rPr lang="en-US" sz="1600" dirty="0"/>
              <a:t>(bare ground)</a:t>
            </a:r>
          </a:p>
          <a:p>
            <a:endParaRPr lang="en-US" sz="1600" dirty="0"/>
          </a:p>
          <a:p>
            <a:r>
              <a:rPr lang="en-US" sz="1600" dirty="0"/>
              <a:t>NEW Tax Capacity			</a:t>
            </a:r>
            <a:r>
              <a:rPr lang="en-US" sz="1600" u="sng" dirty="0"/>
              <a:t>$2,362</a:t>
            </a:r>
            <a:r>
              <a:rPr lang="en-US" sz="1600" dirty="0"/>
              <a:t>								</a:t>
            </a:r>
            <a:r>
              <a:rPr lang="en-US" sz="1600" u="sng" dirty="0"/>
              <a:t>$4,250</a:t>
            </a:r>
          </a:p>
          <a:p>
            <a:r>
              <a:rPr lang="en-US" sz="1600" dirty="0"/>
              <a:t>(from  earlier examples)</a:t>
            </a:r>
          </a:p>
          <a:p>
            <a:endParaRPr lang="en-US" sz="1600" dirty="0"/>
          </a:p>
          <a:p>
            <a:r>
              <a:rPr lang="en-US" sz="1600" dirty="0"/>
              <a:t>Diff. is CAPTURED TC		$2,162								$3,950</a:t>
            </a:r>
          </a:p>
          <a:p>
            <a:endParaRPr lang="en-US" sz="1600" dirty="0"/>
          </a:p>
          <a:p>
            <a:r>
              <a:rPr lang="en-US" sz="1600" dirty="0"/>
              <a:t>Multiply by APPLICABLE		105%									105%</a:t>
            </a:r>
          </a:p>
          <a:p>
            <a:r>
              <a:rPr lang="en-US" sz="1600" dirty="0"/>
              <a:t>Tax Rate*	</a:t>
            </a:r>
          </a:p>
          <a:p>
            <a:endParaRPr lang="en-US" sz="1600" dirty="0"/>
          </a:p>
          <a:p>
            <a:r>
              <a:rPr lang="en-US" sz="1600" dirty="0"/>
              <a:t>TAX INCREMENT</a:t>
            </a:r>
          </a:p>
          <a:p>
            <a:r>
              <a:rPr lang="en-US" sz="1600" dirty="0"/>
              <a:t>ANNUAL REVENUE			$2,270								$4,148</a:t>
            </a:r>
          </a:p>
          <a:p>
            <a:endParaRPr lang="en-US" sz="1600" dirty="0"/>
          </a:p>
          <a:p>
            <a:r>
              <a:rPr lang="en-US" sz="1600" dirty="0"/>
              <a:t>* State Property Taxes are excluded from TIF formula, School Taxes associated with General Revenue are also excluded!  So, TIF is </a:t>
            </a:r>
            <a:r>
              <a:rPr lang="en-US" sz="1600" u="sng" dirty="0"/>
              <a:t>NOT</a:t>
            </a:r>
            <a:r>
              <a:rPr lang="en-US" sz="1600" dirty="0"/>
              <a:t> simply new taxes minus old taxes, it will be LESS than that.									</a:t>
            </a:r>
          </a:p>
          <a:p>
            <a:pPr>
              <a:lnSpc>
                <a:spcPct val="200000"/>
              </a:lnSpc>
            </a:pPr>
            <a:r>
              <a:rPr lang="en-US" sz="1600" dirty="0"/>
              <a:t>	</a:t>
            </a:r>
            <a:endParaRPr lang="en-US" sz="1600" dirty="0">
              <a:highlight>
                <a:srgbClr val="FFFF00"/>
              </a:highlight>
            </a:endParaRPr>
          </a:p>
          <a:p>
            <a:endParaRPr lang="en-US" sz="1600" dirty="0"/>
          </a:p>
        </p:txBody>
      </p:sp>
    </p:spTree>
    <p:extLst>
      <p:ext uri="{BB962C8B-B14F-4D97-AF65-F5344CB8AC3E}">
        <p14:creationId xmlns:p14="http://schemas.microsoft.com/office/powerpoint/2010/main" val="29819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1C1D57-28E1-4E97-893A-BBCD6451613F}"/>
              </a:ext>
            </a:extLst>
          </p:cNvPr>
          <p:cNvSpPr>
            <a:spLocks noGrp="1"/>
          </p:cNvSpPr>
          <p:nvPr>
            <p:ph type="ftr" sz="quarter" idx="11"/>
          </p:nvPr>
        </p:nvSpPr>
        <p:spPr/>
        <p:txBody>
          <a:bodyPr/>
          <a:lstStyle/>
          <a:p>
            <a:r>
              <a:rPr lang="en-US" dirty="0"/>
              <a:t>David Drown Associates, Inc.</a:t>
            </a:r>
          </a:p>
        </p:txBody>
      </p:sp>
      <p:sp>
        <p:nvSpPr>
          <p:cNvPr id="3" name="TextBox 2">
            <a:extLst>
              <a:ext uri="{FF2B5EF4-FFF2-40B4-BE49-F238E27FC236}">
                <a16:creationId xmlns:a16="http://schemas.microsoft.com/office/drawing/2014/main" id="{D01FFCA5-E0CA-47F8-B63F-C3C6B97D8009}"/>
              </a:ext>
            </a:extLst>
          </p:cNvPr>
          <p:cNvSpPr txBox="1"/>
          <p:nvPr/>
        </p:nvSpPr>
        <p:spPr>
          <a:xfrm>
            <a:off x="654115" y="2556073"/>
            <a:ext cx="9316994" cy="1077218"/>
          </a:xfrm>
          <a:prstGeom prst="rect">
            <a:avLst/>
          </a:prstGeom>
          <a:noFill/>
        </p:spPr>
        <p:txBody>
          <a:bodyPr wrap="square" rtlCol="0">
            <a:spAutoFit/>
          </a:bodyPr>
          <a:lstStyle/>
          <a:p>
            <a:pPr algn="ctr"/>
            <a:r>
              <a:rPr lang="en-US" sz="3200" dirty="0"/>
              <a:t>SECTION TWO:  Understanding how TIF is used to assist a project</a:t>
            </a:r>
          </a:p>
        </p:txBody>
      </p:sp>
    </p:spTree>
    <p:extLst>
      <p:ext uri="{BB962C8B-B14F-4D97-AF65-F5344CB8AC3E}">
        <p14:creationId xmlns:p14="http://schemas.microsoft.com/office/powerpoint/2010/main" val="329886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David Drown Associates, Inc.</a:t>
            </a:r>
          </a:p>
        </p:txBody>
      </p:sp>
      <p:sp>
        <p:nvSpPr>
          <p:cNvPr id="5" name="TextBox 4">
            <a:extLst>
              <a:ext uri="{FF2B5EF4-FFF2-40B4-BE49-F238E27FC236}">
                <a16:creationId xmlns:a16="http://schemas.microsoft.com/office/drawing/2014/main" id="{709FCFD7-AB37-4C68-99A5-CF8AD7A1DBC1}"/>
              </a:ext>
            </a:extLst>
          </p:cNvPr>
          <p:cNvSpPr txBox="1"/>
          <p:nvPr/>
        </p:nvSpPr>
        <p:spPr>
          <a:xfrm>
            <a:off x="344577" y="206285"/>
            <a:ext cx="8740346" cy="400110"/>
          </a:xfrm>
          <a:prstGeom prst="rect">
            <a:avLst/>
          </a:prstGeom>
          <a:noFill/>
        </p:spPr>
        <p:txBody>
          <a:bodyPr wrap="square" rtlCol="0">
            <a:spAutoFit/>
          </a:bodyPr>
          <a:lstStyle/>
          <a:p>
            <a:r>
              <a:rPr lang="en-US" sz="2000" b="1" dirty="0"/>
              <a:t>TIF Assistance….how is it provided?</a:t>
            </a:r>
            <a:endParaRPr lang="en-US" sz="2000" b="1" dirty="0">
              <a:solidFill>
                <a:schemeClr val="accent3">
                  <a:lumMod val="75000"/>
                </a:schemeClr>
              </a:solidFill>
            </a:endParaRPr>
          </a:p>
        </p:txBody>
      </p:sp>
      <p:sp>
        <p:nvSpPr>
          <p:cNvPr id="6" name="TextBox 5">
            <a:extLst>
              <a:ext uri="{FF2B5EF4-FFF2-40B4-BE49-F238E27FC236}">
                <a16:creationId xmlns:a16="http://schemas.microsoft.com/office/drawing/2014/main" id="{78FC8CBE-890F-48DB-A269-B261700B8036}"/>
              </a:ext>
            </a:extLst>
          </p:cNvPr>
          <p:cNvSpPr txBox="1"/>
          <p:nvPr/>
        </p:nvSpPr>
        <p:spPr>
          <a:xfrm>
            <a:off x="429426" y="633024"/>
            <a:ext cx="9316994" cy="6186309"/>
          </a:xfrm>
          <a:prstGeom prst="rect">
            <a:avLst/>
          </a:prstGeom>
          <a:noFill/>
        </p:spPr>
        <p:txBody>
          <a:bodyPr wrap="square" rtlCol="0">
            <a:spAutoFit/>
          </a:bodyPr>
          <a:lstStyle/>
          <a:p>
            <a:pPr marL="285750" indent="-285750" algn="just">
              <a:buFont typeface="Arial" panose="020B0604020202020204" pitchFamily="34" charset="0"/>
              <a:buChar char="•"/>
            </a:pPr>
            <a:r>
              <a:rPr lang="en-US" dirty="0"/>
              <a:t>Understand that TIF is collected OVER TIME.  But project costs must be paid TODAY.</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highlight>
                  <a:srgbClr val="FFFF00"/>
                </a:highlight>
              </a:rPr>
              <a:t>This means that SOMEBODY has to borrow money NOW and expose themselves to RISK.</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question then is WHO borrows the money?</a:t>
            </a:r>
          </a:p>
          <a:p>
            <a:pPr marL="285750" indent="-285750" algn="just">
              <a:buFont typeface="Arial" panose="020B0604020202020204" pitchFamily="34" charset="0"/>
              <a:buChar char="•"/>
            </a:pPr>
            <a:endParaRPr lang="en-US" dirty="0"/>
          </a:p>
          <a:p>
            <a:pPr algn="ctr"/>
            <a:r>
              <a:rPr lang="en-US" dirty="0"/>
              <a:t>Mike’s Super Duper Highly Technical Magical SPECTRUM OF RISK!</a:t>
            </a:r>
          </a:p>
          <a:p>
            <a:pPr algn="ctr"/>
            <a:endParaRPr lang="en-US" dirty="0"/>
          </a:p>
          <a:p>
            <a:pPr algn="ctr"/>
            <a:endParaRPr lang="en-US" dirty="0"/>
          </a:p>
          <a:p>
            <a:pPr algn="ctr"/>
            <a:endParaRPr lang="en-US" dirty="0"/>
          </a:p>
          <a:p>
            <a:r>
              <a:rPr lang="en-US" dirty="0"/>
              <a:t>     No Assistance			 Less                More			City Pays for Everything</a:t>
            </a:r>
          </a:p>
          <a:p>
            <a:endParaRPr lang="en-US" dirty="0"/>
          </a:p>
          <a:p>
            <a:endParaRPr lang="en-US" dirty="0"/>
          </a:p>
          <a:p>
            <a:pPr marL="285750" indent="-285750">
              <a:buFont typeface="Arial" panose="020B0604020202020204" pitchFamily="34" charset="0"/>
              <a:buChar char="•"/>
            </a:pPr>
            <a:r>
              <a:rPr lang="en-US" dirty="0"/>
              <a:t>Who borrows the money is based on the “BUT FOR” finding of the developer.  Do they have a future cash flow problem (PAYG), or are they just not able to come up with enough money to pay for the project now (Source &amp; Use)?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Future cash flow problems are solved with Pay As You Go Contracts (low risk) while</a:t>
            </a:r>
          </a:p>
          <a:p>
            <a:r>
              <a:rPr lang="en-US" dirty="0"/>
              <a:t>    source and use problems are solved with Up Front Contracts (high risk). </a:t>
            </a:r>
          </a:p>
          <a:p>
            <a:pPr marL="285750" indent="-285750">
              <a:buFont typeface="Arial" panose="020B0604020202020204" pitchFamily="34" charset="0"/>
              <a:buChar char="•"/>
            </a:pPr>
            <a:endParaRPr lang="en-US" dirty="0"/>
          </a:p>
          <a:p>
            <a:endParaRPr lang="en-US" dirty="0"/>
          </a:p>
        </p:txBody>
      </p:sp>
      <p:sp>
        <p:nvSpPr>
          <p:cNvPr id="7" name="Oval 6">
            <a:extLst>
              <a:ext uri="{FF2B5EF4-FFF2-40B4-BE49-F238E27FC236}">
                <a16:creationId xmlns:a16="http://schemas.microsoft.com/office/drawing/2014/main" id="{EF30B75B-9329-473D-8FF8-BF42A6966A81}"/>
              </a:ext>
            </a:extLst>
          </p:cNvPr>
          <p:cNvSpPr/>
          <p:nvPr/>
        </p:nvSpPr>
        <p:spPr>
          <a:xfrm>
            <a:off x="853440" y="3291840"/>
            <a:ext cx="269966" cy="2187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089DC1F-81DF-4C1B-AA3A-8E02CF5C7BED}"/>
              </a:ext>
            </a:extLst>
          </p:cNvPr>
          <p:cNvCxnSpPr/>
          <p:nvPr/>
        </p:nvCxnSpPr>
        <p:spPr>
          <a:xfrm>
            <a:off x="1219200" y="3429000"/>
            <a:ext cx="722811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56B730B-676C-454D-9CEE-451180D3F2DC}"/>
              </a:ext>
            </a:extLst>
          </p:cNvPr>
          <p:cNvSpPr/>
          <p:nvPr/>
        </p:nvSpPr>
        <p:spPr>
          <a:xfrm>
            <a:off x="8543108" y="3291839"/>
            <a:ext cx="269966" cy="2187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F687337-6B6F-4F92-A7EB-EEC5DD717A5C}"/>
              </a:ext>
            </a:extLst>
          </p:cNvPr>
          <p:cNvCxnSpPr/>
          <p:nvPr/>
        </p:nvCxnSpPr>
        <p:spPr>
          <a:xfrm flipH="1">
            <a:off x="2490651" y="3796937"/>
            <a:ext cx="748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EFE7F96-A8E2-4B1C-B205-E952B98371D1}"/>
              </a:ext>
            </a:extLst>
          </p:cNvPr>
          <p:cNvCxnSpPr/>
          <p:nvPr/>
        </p:nvCxnSpPr>
        <p:spPr>
          <a:xfrm>
            <a:off x="5434149" y="3805646"/>
            <a:ext cx="8011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650373"/>
      </p:ext>
    </p:extLst>
  </p:cSld>
  <p:clrMapOvr>
    <a:masterClrMapping/>
  </p:clrMapOvr>
</p:sld>
</file>

<file path=ppt/theme/theme1.xml><?xml version="1.0" encoding="utf-8"?>
<a:theme xmlns:a="http://schemas.openxmlformats.org/drawingml/2006/main" name="Facet">
  <a:themeElements>
    <a:clrScheme name="Custom 3">
      <a:dk1>
        <a:sysClr val="windowText" lastClr="000000"/>
      </a:dk1>
      <a:lt1>
        <a:sysClr val="window" lastClr="FFFFFF"/>
      </a:lt1>
      <a:dk2>
        <a:srgbClr val="2C3C43"/>
      </a:dk2>
      <a:lt2>
        <a:srgbClr val="EBEBEB"/>
      </a:lt2>
      <a:accent1>
        <a:srgbClr val="2CD3AD"/>
      </a:accent1>
      <a:accent2>
        <a:srgbClr val="2CE9AD"/>
      </a:accent2>
      <a:accent3>
        <a:srgbClr val="E6B91E"/>
      </a:accent3>
      <a:accent4>
        <a:srgbClr val="E76618"/>
      </a:accent4>
      <a:accent5>
        <a:srgbClr val="C42F1A"/>
      </a:accent5>
      <a:accent6>
        <a:srgbClr val="2CD36E"/>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D_x0020_Type xmlns="8cafc2b7-0f30-4f3f-a4b6-e87522483eaf">None</CD_x0020_Type>
    <CD xmlns="8cafc2b7-0f30-4f3f-a4b6-e87522483eaf">No CD</CD>
    <Fiscal xmlns="8cafc2b7-0f30-4f3f-a4b6-e87522483eaf">David</Fisca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5CC447325AAA4DBE2C7C9EBED762A0" ma:contentTypeVersion="15" ma:contentTypeDescription="Create a new document." ma:contentTypeScope="" ma:versionID="bbef44700d42c84772b8279521970a06">
  <xsd:schema xmlns:xsd="http://www.w3.org/2001/XMLSchema" xmlns:xs="http://www.w3.org/2001/XMLSchema" xmlns:p="http://schemas.microsoft.com/office/2006/metadata/properties" xmlns:ns2="41a903c0-0cab-45af-8a0b-56d33fee00f7" xmlns:ns3="8cafc2b7-0f30-4f3f-a4b6-e87522483eaf" targetNamespace="http://schemas.microsoft.com/office/2006/metadata/properties" ma:root="true" ma:fieldsID="c3b7219b27478b5801ac1ae97fa55214" ns2:_="" ns3:_="">
    <xsd:import namespace="41a903c0-0cab-45af-8a0b-56d33fee00f7"/>
    <xsd:import namespace="8cafc2b7-0f30-4f3f-a4b6-e87522483ea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Fiscal" minOccurs="0"/>
                <xsd:element ref="ns3:CD" minOccurs="0"/>
                <xsd:element ref="ns3:CD_x0020_Type"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903c0-0cab-45af-8a0b-56d33fee00f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cafc2b7-0f30-4f3f-a4b6-e87522483ea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Fiscal" ma:index="17" nillable="true" ma:displayName="Fiscal" ma:default="to be set" ma:format="Dropdown" ma:internalName="Fiscal">
      <xsd:simpleType>
        <xsd:restriction base="dms:Choice">
          <xsd:enumeration value="to be set"/>
          <xsd:enumeration value="David"/>
          <xsd:enumeration value="Jason"/>
          <xsd:enumeration value="Mike"/>
          <xsd:enumeration value="Shannon"/>
        </xsd:restriction>
      </xsd:simpleType>
    </xsd:element>
    <xsd:element name="CD" ma:index="18" nillable="true" ma:displayName="CD" ma:format="Dropdown" ma:internalName="CD">
      <xsd:simpleType>
        <xsd:restriction base="dms:Choice">
          <xsd:enumeration value="No CD"/>
          <xsd:enumeration value="Limited"/>
          <xsd:enumeration value="Full"/>
        </xsd:restriction>
      </xsd:simpleType>
    </xsd:element>
    <xsd:element name="CD_x0020_Type" ma:index="19" nillable="true" ma:displayName="CD Type" ma:default="None" ma:format="Dropdown" ma:internalName="CD_x0020_Type">
      <xsd:simpleType>
        <xsd:restriction base="dms:Choice">
          <xsd:enumeration value="None"/>
          <xsd:enumeration value="Limited"/>
          <xsd:enumeration value="Full"/>
          <xsd:enumeration value="Both"/>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E59D5F-B32E-4F44-B8F5-7578BFEA3A49}">
  <ds:schemaRefs>
    <ds:schemaRef ds:uri="41a903c0-0cab-45af-8a0b-56d33fee00f7"/>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8cafc2b7-0f30-4f3f-a4b6-e87522483eaf"/>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CBC56F53-F58E-4F1D-A54A-562EC453ED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a903c0-0cab-45af-8a0b-56d33fee00f7"/>
    <ds:schemaRef ds:uri="8cafc2b7-0f30-4f3f-a4b6-e87522483e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12622F-89E0-47EE-ABA2-53859ED04E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4312</TotalTime>
  <Words>2414</Words>
  <Application>Microsoft Office PowerPoint</Application>
  <PresentationFormat>Widescreen</PresentationFormat>
  <Paragraphs>237</Paragraphs>
  <Slides>20</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Trebuchet MS</vt:lpstr>
      <vt:lpstr>Wingdings 3</vt:lpstr>
      <vt:lpstr>Facet</vt:lpstr>
      <vt:lpstr>Worksheet</vt:lpstr>
      <vt:lpstr>Tax Increment Financing Risk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Increment Finance</dc:title>
  <dc:creator>Elizabeth Blakesley</dc:creator>
  <cp:lastModifiedBy>Brenda Johnson</cp:lastModifiedBy>
  <cp:revision>179</cp:revision>
  <cp:lastPrinted>2018-03-13T13:32:41Z</cp:lastPrinted>
  <dcterms:created xsi:type="dcterms:W3CDTF">2016-04-19T14:50:23Z</dcterms:created>
  <dcterms:modified xsi:type="dcterms:W3CDTF">2021-02-19T15:48:31Z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0x010100E25CC447325AAA4DBE2C7C9EBED762A0</vt:lpwstr>
  </property>
</Properties>
</file>