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7fc1f5a72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7fc1f5a72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7ff71bf8f8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7ff71bf8f8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7ff71bf8f8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ff71bf8f8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PGGM1, LLC $8 million </a:t>
            </a:r>
            <a:r>
              <a:rPr lang="en">
                <a:solidFill>
                  <a:schemeClr val="dk1"/>
                </a:solidFill>
              </a:rPr>
              <a:t>73,000 square foot, market rate apartment complex. Would’ve halted the project.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8440dbe76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8440dbe76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7ff71bf8f8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7ff71bf8f8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7ff71bf8f8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7ff71bf8f8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7ff6a221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ff6a221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7ff6a22167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7ff6a2216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marR="0" rtl="0" algn="just">
              <a:spcBef>
                <a:spcPts val="1392"/>
              </a:spcBef>
              <a:spcAft>
                <a:spcPts val="0"/>
              </a:spcAft>
              <a:buNone/>
            </a:pPr>
            <a:r>
              <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7fc1f5a72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7fc1f5a72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7ff71bf8f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ff71bf8f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house.leg.state.mn.us/comm/docs/34022ab9-6520-4639-a303-114099e7349c.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ww.revisor.mn.gov/statutes/cite/13D.02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revisor.mn.gov/statutes/cite/13D.02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ww.facebook.com/HH-Solutions-LLC-36713068415960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zoom.us/" TargetMode="External"/><Relationship Id="rId4" Type="http://schemas.openxmlformats.org/officeDocument/2006/relationships/hyperlink" Target="https://hangouts.google.com/" TargetMode="External"/><Relationship Id="rId5" Type="http://schemas.openxmlformats.org/officeDocument/2006/relationships/hyperlink" Target="https://www.bustle.com/p/6-differences-between-zoom-google-hangouts-you-should-know-22647281" TargetMode="External"/><Relationship Id="rId6" Type="http://schemas.openxmlformats.org/officeDocument/2006/relationships/hyperlink" Target="https://www.gotomeeting.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2047000"/>
            <a:ext cx="8520600" cy="134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600"/>
              <a:t>USING TECH TO CONDUCT BUSINESS DURING COVID-19</a:t>
            </a:r>
            <a:endParaRPr sz="3600"/>
          </a:p>
        </p:txBody>
      </p:sp>
      <p:sp>
        <p:nvSpPr>
          <p:cNvPr id="55" name="Google Shape;55;p13"/>
          <p:cNvSpPr txBox="1"/>
          <p:nvPr>
            <p:ph idx="1" type="subTitle"/>
          </p:nvPr>
        </p:nvSpPr>
        <p:spPr>
          <a:xfrm>
            <a:off x="1449642" y="3619575"/>
            <a:ext cx="5893200" cy="7362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Clr>
                <a:schemeClr val="dk1"/>
              </a:buClr>
              <a:buSzPts val="1100"/>
              <a:buFont typeface="Arial"/>
              <a:buNone/>
            </a:pPr>
            <a:r>
              <a:rPr b="1" lang="en" sz="2400">
                <a:solidFill>
                  <a:schemeClr val="dk1"/>
                </a:solidFill>
              </a:rPr>
              <a:t>Presented by: Heather Holmes</a:t>
            </a:r>
            <a:endParaRPr b="1" sz="2400"/>
          </a:p>
        </p:txBody>
      </p:sp>
      <p:pic>
        <p:nvPicPr>
          <p:cNvPr id="56" name="Google Shape;56;p13"/>
          <p:cNvPicPr preferRelativeResize="0"/>
          <p:nvPr/>
        </p:nvPicPr>
        <p:blipFill>
          <a:blip r:embed="rId3">
            <a:alphaModFix/>
          </a:blip>
          <a:stretch>
            <a:fillRect/>
          </a:stretch>
        </p:blipFill>
        <p:spPr>
          <a:xfrm>
            <a:off x="875525" y="162675"/>
            <a:ext cx="2748205" cy="1568999"/>
          </a:xfrm>
          <a:prstGeom prst="rect">
            <a:avLst/>
          </a:prstGeom>
          <a:noFill/>
          <a:ln>
            <a:noFill/>
          </a:ln>
        </p:spPr>
      </p:pic>
      <p:pic>
        <p:nvPicPr>
          <p:cNvPr id="57" name="Google Shape;57;p13"/>
          <p:cNvPicPr preferRelativeResize="0"/>
          <p:nvPr/>
        </p:nvPicPr>
        <p:blipFill>
          <a:blip r:embed="rId4">
            <a:alphaModFix/>
          </a:blip>
          <a:stretch>
            <a:fillRect/>
          </a:stretch>
        </p:blipFill>
        <p:spPr>
          <a:xfrm>
            <a:off x="4382950" y="253936"/>
            <a:ext cx="3683745" cy="1569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2"/>
          <p:cNvSpPr txBox="1"/>
          <p:nvPr>
            <p:ph idx="1" type="subTitle"/>
          </p:nvPr>
        </p:nvSpPr>
        <p:spPr>
          <a:xfrm>
            <a:off x="58600" y="1153450"/>
            <a:ext cx="2484000" cy="7926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Flats 55 Project began last Monday with Groundbreaking event on Wednesday</a:t>
            </a:r>
            <a:endParaRPr sz="1400">
              <a:solidFill>
                <a:schemeClr val="dk1"/>
              </a:solidFill>
            </a:endParaRPr>
          </a:p>
          <a:p>
            <a:pPr indent="0" lvl="0" marL="0" rtl="0" algn="l">
              <a:lnSpc>
                <a:spcPct val="100000"/>
              </a:lnSpc>
              <a:spcBef>
                <a:spcPts val="0"/>
              </a:spcBef>
              <a:spcAft>
                <a:spcPts val="0"/>
              </a:spcAft>
              <a:buNone/>
            </a:pPr>
            <a:r>
              <a:t/>
            </a:r>
            <a:endParaRPr sz="16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Project moving forward with original proposed completion Spring of 2021</a:t>
            </a:r>
            <a:endParaRPr sz="1400">
              <a:solidFill>
                <a:schemeClr val="dk1"/>
              </a:solidFill>
            </a:endParaRPr>
          </a:p>
          <a:p>
            <a:pPr indent="0" lvl="0" marL="0" rtl="0" algn="just">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914400" lvl="0" marL="914400" rtl="0" algn="just">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914400" lvl="0" marL="914400" rtl="0" algn="just">
              <a:spcBef>
                <a:spcPts val="0"/>
              </a:spcBef>
              <a:spcAft>
                <a:spcPts val="0"/>
              </a:spcAft>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ctr">
              <a:spcBef>
                <a:spcPts val="120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ctr">
              <a:spcBef>
                <a:spcPts val="1200"/>
              </a:spcBef>
              <a:spcAft>
                <a:spcPts val="0"/>
              </a:spcAft>
              <a:buNone/>
            </a:pPr>
            <a:r>
              <a:t/>
            </a:r>
            <a:endParaRPr/>
          </a:p>
        </p:txBody>
      </p:sp>
      <p:sp>
        <p:nvSpPr>
          <p:cNvPr id="120" name="Google Shape;120;p22"/>
          <p:cNvSpPr txBox="1"/>
          <p:nvPr/>
        </p:nvSpPr>
        <p:spPr>
          <a:xfrm>
            <a:off x="311700" y="664325"/>
            <a:ext cx="1363200" cy="43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OUTCOME</a:t>
            </a:r>
            <a:endParaRPr b="1"/>
          </a:p>
          <a:p>
            <a:pPr indent="0" lvl="0" marL="0" rtl="0" algn="l">
              <a:spcBef>
                <a:spcPts val="0"/>
              </a:spcBef>
              <a:spcAft>
                <a:spcPts val="0"/>
              </a:spcAft>
              <a:buNone/>
            </a:pPr>
            <a:r>
              <a:t/>
            </a:r>
            <a:endParaRPr/>
          </a:p>
        </p:txBody>
      </p:sp>
      <p:sp>
        <p:nvSpPr>
          <p:cNvPr id="121" name="Google Shape;121;p22"/>
          <p:cNvSpPr txBox="1"/>
          <p:nvPr/>
        </p:nvSpPr>
        <p:spPr>
          <a:xfrm>
            <a:off x="217800" y="138625"/>
            <a:ext cx="7898700" cy="6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USING TECH TO CONDUCT BUSINESS DURING COVID-19</a:t>
            </a:r>
            <a:endParaRPr b="1" sz="1800"/>
          </a:p>
          <a:p>
            <a:pPr indent="0" lvl="0" marL="0" rtl="0" algn="l">
              <a:spcBef>
                <a:spcPts val="0"/>
              </a:spcBef>
              <a:spcAft>
                <a:spcPts val="0"/>
              </a:spcAft>
              <a:buNone/>
            </a:pPr>
            <a:r>
              <a:t/>
            </a:r>
            <a:endParaRPr/>
          </a:p>
        </p:txBody>
      </p:sp>
      <p:pic>
        <p:nvPicPr>
          <p:cNvPr id="122" name="Google Shape;122;p22"/>
          <p:cNvPicPr preferRelativeResize="0"/>
          <p:nvPr/>
        </p:nvPicPr>
        <p:blipFill rotWithShape="1">
          <a:blip r:embed="rId3">
            <a:alphaModFix/>
          </a:blip>
          <a:srcRect b="3765" l="1552" r="11732" t="8453"/>
          <a:stretch/>
        </p:blipFill>
        <p:spPr>
          <a:xfrm>
            <a:off x="2542600" y="664326"/>
            <a:ext cx="6601400" cy="4343595"/>
          </a:xfrm>
          <a:prstGeom prst="rect">
            <a:avLst/>
          </a:prstGeom>
          <a:noFill/>
          <a:ln>
            <a:noFill/>
          </a:ln>
        </p:spPr>
      </p:pic>
      <p:sp>
        <p:nvSpPr>
          <p:cNvPr id="123" name="Google Shape;123;p22"/>
          <p:cNvSpPr txBox="1"/>
          <p:nvPr/>
        </p:nvSpPr>
        <p:spPr>
          <a:xfrm>
            <a:off x="6218750" y="1219375"/>
            <a:ext cx="2484000" cy="43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Bill Schimmel!!</a:t>
            </a:r>
            <a:r>
              <a:rPr b="1" lang="en" sz="1800">
                <a:solidFill>
                  <a:srgbClr val="FF0000"/>
                </a:solidFill>
              </a:rPr>
              <a:t>😁 </a:t>
            </a:r>
            <a:endParaRPr b="1" sz="1800">
              <a:solidFill>
                <a:srgbClr val="FF0000"/>
              </a:solidFill>
            </a:endParaRPr>
          </a:p>
        </p:txBody>
      </p:sp>
      <p:sp>
        <p:nvSpPr>
          <p:cNvPr id="124" name="Google Shape;124;p22"/>
          <p:cNvSpPr/>
          <p:nvPr/>
        </p:nvSpPr>
        <p:spPr>
          <a:xfrm rot="-1515308">
            <a:off x="5467593" y="1520386"/>
            <a:ext cx="745342" cy="293768"/>
          </a:xfrm>
          <a:prstGeom prst="leftArrow">
            <a:avLst>
              <a:gd fmla="val 50000" name="adj1"/>
              <a:gd fmla="val 50000" name="adj2"/>
            </a:avLst>
          </a:prstGeom>
          <a:solidFill>
            <a:srgbClr val="FF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3"/>
          <p:cNvSpPr txBox="1"/>
          <p:nvPr>
            <p:ph type="ctrTitle"/>
          </p:nvPr>
        </p:nvSpPr>
        <p:spPr>
          <a:xfrm>
            <a:off x="311700" y="2047000"/>
            <a:ext cx="8520600" cy="134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600"/>
              <a:t>USING TECH TO CONDUCT BUSINESS DURING COVID-19</a:t>
            </a:r>
            <a:endParaRPr sz="3600"/>
          </a:p>
        </p:txBody>
      </p:sp>
      <p:sp>
        <p:nvSpPr>
          <p:cNvPr id="130" name="Google Shape;130;p23"/>
          <p:cNvSpPr txBox="1"/>
          <p:nvPr>
            <p:ph idx="1" type="subTitle"/>
          </p:nvPr>
        </p:nvSpPr>
        <p:spPr>
          <a:xfrm>
            <a:off x="1449642" y="3619575"/>
            <a:ext cx="5893200" cy="7362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Clr>
                <a:schemeClr val="dk1"/>
              </a:buClr>
              <a:buSzPts val="1100"/>
              <a:buFont typeface="Arial"/>
              <a:buNone/>
            </a:pPr>
            <a:r>
              <a:rPr b="1" lang="en" sz="3600">
                <a:solidFill>
                  <a:schemeClr val="dk1"/>
                </a:solidFill>
              </a:rPr>
              <a:t>QUESTIONS?</a:t>
            </a:r>
            <a:endParaRPr b="1" sz="3600"/>
          </a:p>
        </p:txBody>
      </p:sp>
      <p:pic>
        <p:nvPicPr>
          <p:cNvPr id="131" name="Google Shape;131;p23"/>
          <p:cNvPicPr preferRelativeResize="0"/>
          <p:nvPr/>
        </p:nvPicPr>
        <p:blipFill>
          <a:blip r:embed="rId3">
            <a:alphaModFix/>
          </a:blip>
          <a:stretch>
            <a:fillRect/>
          </a:stretch>
        </p:blipFill>
        <p:spPr>
          <a:xfrm>
            <a:off x="875525" y="162675"/>
            <a:ext cx="2748205" cy="1568999"/>
          </a:xfrm>
          <a:prstGeom prst="rect">
            <a:avLst/>
          </a:prstGeom>
          <a:noFill/>
          <a:ln>
            <a:noFill/>
          </a:ln>
        </p:spPr>
      </p:pic>
      <p:pic>
        <p:nvPicPr>
          <p:cNvPr id="132" name="Google Shape;132;p23"/>
          <p:cNvPicPr preferRelativeResize="0"/>
          <p:nvPr/>
        </p:nvPicPr>
        <p:blipFill>
          <a:blip r:embed="rId4">
            <a:alphaModFix/>
          </a:blip>
          <a:stretch>
            <a:fillRect/>
          </a:stretch>
        </p:blipFill>
        <p:spPr>
          <a:xfrm>
            <a:off x="4382950" y="253936"/>
            <a:ext cx="3683745" cy="156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b="4558" l="1692" r="12845" t="2227"/>
          <a:stretch/>
        </p:blipFill>
        <p:spPr>
          <a:xfrm>
            <a:off x="1598613" y="-29287"/>
            <a:ext cx="7545375" cy="5202076"/>
          </a:xfrm>
          <a:prstGeom prst="rect">
            <a:avLst/>
          </a:prstGeom>
          <a:noFill/>
          <a:ln>
            <a:noFill/>
          </a:ln>
        </p:spPr>
      </p:pic>
      <p:sp>
        <p:nvSpPr>
          <p:cNvPr id="63" name="Google Shape;63;p14"/>
          <p:cNvSpPr txBox="1"/>
          <p:nvPr/>
        </p:nvSpPr>
        <p:spPr>
          <a:xfrm>
            <a:off x="0" y="164025"/>
            <a:ext cx="1769100" cy="32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41 - 1 bdrm</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14 - 2 bdrm</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(total 55)</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33 - underground parking</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50 - surface stalls</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(total 83 stalls)</a:t>
            </a:r>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idx="1" type="subTitle"/>
          </p:nvPr>
        </p:nvSpPr>
        <p:spPr>
          <a:xfrm>
            <a:off x="369250" y="1650375"/>
            <a:ext cx="8520600" cy="7926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rgbClr val="000000"/>
              </a:buClr>
              <a:buSzPts val="1400"/>
              <a:buChar char="●"/>
            </a:pPr>
            <a:r>
              <a:rPr b="1" lang="en" sz="1400">
                <a:solidFill>
                  <a:srgbClr val="000000"/>
                </a:solidFill>
                <a:highlight>
                  <a:schemeClr val="lt1"/>
                </a:highlight>
              </a:rPr>
              <a:t>March 4, 2020 - </a:t>
            </a:r>
            <a:r>
              <a:rPr lang="en" sz="1400">
                <a:solidFill>
                  <a:srgbClr val="000000"/>
                </a:solidFill>
                <a:highlight>
                  <a:schemeClr val="lt1"/>
                </a:highlight>
              </a:rPr>
              <a:t>Planning &amp; Zoning approves height and parking variances</a:t>
            </a:r>
            <a:endParaRPr sz="1400">
              <a:solidFill>
                <a:srgbClr val="000000"/>
              </a:solidFill>
              <a:highlight>
                <a:schemeClr val="lt1"/>
              </a:highlight>
            </a:endParaRPr>
          </a:p>
          <a:p>
            <a:pPr indent="0" lvl="0" marL="0" rtl="0" algn="l">
              <a:lnSpc>
                <a:spcPct val="100000"/>
              </a:lnSpc>
              <a:spcBef>
                <a:spcPts val="0"/>
              </a:spcBef>
              <a:spcAft>
                <a:spcPts val="0"/>
              </a:spcAft>
              <a:buNone/>
            </a:pPr>
            <a:r>
              <a:t/>
            </a:r>
            <a:endParaRPr sz="1400">
              <a:solidFill>
                <a:srgbClr val="000000"/>
              </a:solidFill>
              <a:highlight>
                <a:schemeClr val="lt1"/>
              </a:highlight>
            </a:endParaRPr>
          </a:p>
          <a:p>
            <a:pPr indent="-317500" lvl="0" marL="457200" rtl="0" algn="l">
              <a:lnSpc>
                <a:spcPct val="100000"/>
              </a:lnSpc>
              <a:spcBef>
                <a:spcPts val="0"/>
              </a:spcBef>
              <a:spcAft>
                <a:spcPts val="0"/>
              </a:spcAft>
              <a:buClr>
                <a:srgbClr val="000000"/>
              </a:buClr>
              <a:buSzPts val="1400"/>
              <a:buChar char="●"/>
            </a:pPr>
            <a:r>
              <a:rPr b="1" lang="en" sz="1400">
                <a:solidFill>
                  <a:srgbClr val="000000"/>
                </a:solidFill>
                <a:highlight>
                  <a:schemeClr val="lt1"/>
                </a:highlight>
              </a:rPr>
              <a:t>March 13, 2020 </a:t>
            </a:r>
            <a:r>
              <a:rPr lang="en" sz="1400">
                <a:solidFill>
                  <a:srgbClr val="000000"/>
                </a:solidFill>
                <a:highlight>
                  <a:schemeClr val="lt1"/>
                </a:highlight>
              </a:rPr>
              <a:t>- </a:t>
            </a:r>
            <a:r>
              <a:rPr lang="en" sz="1400">
                <a:solidFill>
                  <a:srgbClr val="000000"/>
                </a:solidFill>
              </a:rPr>
              <a:t>Peacetime emergency declared by the Governor in Executive Order 20-01 </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highlight>
                  <a:schemeClr val="lt1"/>
                </a:highlight>
              </a:rPr>
              <a:t>Social distancing guidelines and requirements prevent public gathering of 10+ affecting ability to hold public hearings/special meetings at City Hall</a:t>
            </a:r>
            <a:endParaRPr sz="1400">
              <a:solidFill>
                <a:srgbClr val="000000"/>
              </a:solidFill>
              <a:highlight>
                <a:schemeClr val="lt1"/>
              </a:highlight>
            </a:endParaRPr>
          </a:p>
          <a:p>
            <a:pPr indent="0" lvl="0" marL="0" rtl="0" algn="l">
              <a:lnSpc>
                <a:spcPct val="100000"/>
              </a:lnSpc>
              <a:spcBef>
                <a:spcPts val="0"/>
              </a:spcBef>
              <a:spcAft>
                <a:spcPts val="0"/>
              </a:spcAft>
              <a:buNone/>
            </a:pPr>
            <a:r>
              <a:t/>
            </a:r>
            <a:endParaRPr sz="1400">
              <a:solidFill>
                <a:srgbClr val="000000"/>
              </a:solidFill>
              <a:highlight>
                <a:schemeClr val="lt1"/>
              </a:highlight>
            </a:endParaRPr>
          </a:p>
          <a:p>
            <a:pPr indent="-317500" lvl="0" marL="457200" rtl="0" algn="l">
              <a:lnSpc>
                <a:spcPct val="100000"/>
              </a:lnSpc>
              <a:spcBef>
                <a:spcPts val="0"/>
              </a:spcBef>
              <a:spcAft>
                <a:spcPts val="0"/>
              </a:spcAft>
              <a:buClr>
                <a:srgbClr val="000000"/>
              </a:buClr>
              <a:buSzPts val="1400"/>
              <a:buChar char="●"/>
            </a:pPr>
            <a:r>
              <a:rPr b="1" lang="en" sz="1400">
                <a:solidFill>
                  <a:srgbClr val="000000"/>
                </a:solidFill>
                <a:highlight>
                  <a:schemeClr val="lt1"/>
                </a:highlight>
              </a:rPr>
              <a:t>March 25th, 2020</a:t>
            </a:r>
            <a:r>
              <a:rPr lang="en" sz="1400">
                <a:solidFill>
                  <a:srgbClr val="000000"/>
                </a:solidFill>
                <a:highlight>
                  <a:schemeClr val="lt1"/>
                </a:highlight>
              </a:rPr>
              <a:t> - Special Meeting on Flats 55 Apartment project, Stewartville, MN </a:t>
            </a:r>
            <a:endParaRPr sz="1400">
              <a:solidFill>
                <a:srgbClr val="000000"/>
              </a:solidFill>
              <a:highlight>
                <a:schemeClr val="lt1"/>
              </a:highlight>
            </a:endParaRPr>
          </a:p>
          <a:p>
            <a:pPr indent="0" lvl="0" marL="0" rtl="0" algn="l">
              <a:lnSpc>
                <a:spcPct val="100000"/>
              </a:lnSpc>
              <a:spcBef>
                <a:spcPts val="0"/>
              </a:spcBef>
              <a:spcAft>
                <a:spcPts val="0"/>
              </a:spcAft>
              <a:buNone/>
            </a:pPr>
            <a:r>
              <a:t/>
            </a:r>
            <a:endParaRPr sz="1400">
              <a:solidFill>
                <a:srgbClr val="000000"/>
              </a:solidFill>
              <a:highlight>
                <a:schemeClr val="lt1"/>
              </a:highlight>
            </a:endParaRPr>
          </a:p>
          <a:p>
            <a:pPr indent="-317500" lvl="0" marL="457200" rtl="0" algn="l">
              <a:lnSpc>
                <a:spcPct val="100000"/>
              </a:lnSpc>
              <a:spcBef>
                <a:spcPts val="0"/>
              </a:spcBef>
              <a:spcAft>
                <a:spcPts val="0"/>
              </a:spcAft>
              <a:buClr>
                <a:srgbClr val="000000"/>
              </a:buClr>
              <a:buSzPts val="1400"/>
              <a:buChar char="●"/>
            </a:pPr>
            <a:r>
              <a:rPr b="1" lang="en" sz="1400">
                <a:solidFill>
                  <a:srgbClr val="000000"/>
                </a:solidFill>
                <a:highlight>
                  <a:schemeClr val="lt1"/>
                </a:highlight>
              </a:rPr>
              <a:t>March 30th, 2020</a:t>
            </a:r>
            <a:r>
              <a:rPr lang="en" sz="1400">
                <a:solidFill>
                  <a:srgbClr val="000000"/>
                </a:solidFill>
                <a:highlight>
                  <a:schemeClr val="lt1"/>
                </a:highlight>
              </a:rPr>
              <a:t> - </a:t>
            </a:r>
            <a:r>
              <a:rPr lang="en" sz="1400" u="sng">
                <a:solidFill>
                  <a:srgbClr val="000000"/>
                </a:solidFill>
                <a:highlight>
                  <a:schemeClr val="lt1"/>
                </a:highlight>
                <a:hlinkClick r:id="rId3"/>
              </a:rPr>
              <a:t>MN House of Representatives Emergency House Operations</a:t>
            </a:r>
            <a:endParaRPr sz="1400">
              <a:solidFill>
                <a:srgbClr val="000000"/>
              </a:solidFill>
              <a:highlight>
                <a:schemeClr val="lt1"/>
              </a:highlight>
            </a:endParaRPr>
          </a:p>
          <a:p>
            <a:pPr indent="0" lvl="0" marL="0" rtl="0" algn="l">
              <a:lnSpc>
                <a:spcPct val="100000"/>
              </a:lnSpc>
              <a:spcBef>
                <a:spcPts val="0"/>
              </a:spcBef>
              <a:spcAft>
                <a:spcPts val="0"/>
              </a:spcAft>
              <a:buNone/>
            </a:pPr>
            <a:r>
              <a:t/>
            </a:r>
            <a:endParaRPr sz="1400">
              <a:solidFill>
                <a:srgbClr val="000000"/>
              </a:solidFill>
              <a:highlight>
                <a:schemeClr val="lt1"/>
              </a:highlight>
            </a:endParaRPr>
          </a:p>
          <a:p>
            <a:pPr indent="-317500" lvl="0" marL="457200" rtl="0" algn="l">
              <a:lnSpc>
                <a:spcPct val="100000"/>
              </a:lnSpc>
              <a:spcBef>
                <a:spcPts val="0"/>
              </a:spcBef>
              <a:spcAft>
                <a:spcPts val="0"/>
              </a:spcAft>
              <a:buClr>
                <a:srgbClr val="000000"/>
              </a:buClr>
              <a:buSzPts val="1400"/>
              <a:buChar char="●"/>
            </a:pPr>
            <a:r>
              <a:rPr b="1" lang="en" sz="1400">
                <a:solidFill>
                  <a:srgbClr val="000000"/>
                </a:solidFill>
                <a:highlight>
                  <a:schemeClr val="lt1"/>
                </a:highlight>
              </a:rPr>
              <a:t>April 14th, 2020 </a:t>
            </a:r>
            <a:r>
              <a:rPr lang="en" sz="1400">
                <a:solidFill>
                  <a:srgbClr val="000000"/>
                </a:solidFill>
                <a:highlight>
                  <a:schemeClr val="lt1"/>
                </a:highlight>
              </a:rPr>
              <a:t>- Final Special Meeting on Flat 55 Apartment project, Stewartville, MN</a:t>
            </a:r>
            <a:endParaRPr sz="1400">
              <a:solidFill>
                <a:srgbClr val="000000"/>
              </a:solidFill>
              <a:highlight>
                <a:schemeClr val="lt1"/>
              </a:highlight>
            </a:endParaRPr>
          </a:p>
          <a:p>
            <a:pPr indent="0" lvl="0" marL="0" rtl="0" algn="l">
              <a:lnSpc>
                <a:spcPct val="100000"/>
              </a:lnSpc>
              <a:spcBef>
                <a:spcPts val="0"/>
              </a:spcBef>
              <a:spcAft>
                <a:spcPts val="0"/>
              </a:spcAft>
              <a:buNone/>
            </a:pPr>
            <a:r>
              <a:t/>
            </a:r>
            <a:endParaRPr sz="1400">
              <a:solidFill>
                <a:schemeClr val="dk1"/>
              </a:solidFill>
              <a:highlight>
                <a:srgbClr val="FFFFFF"/>
              </a:highlight>
            </a:endParaRPr>
          </a:p>
          <a:p>
            <a:pPr indent="0" lvl="0" marL="0" rtl="0" algn="l">
              <a:lnSpc>
                <a:spcPct val="100000"/>
              </a:lnSpc>
              <a:spcBef>
                <a:spcPts val="0"/>
              </a:spcBef>
              <a:spcAft>
                <a:spcPts val="0"/>
              </a:spcAft>
              <a:buNone/>
            </a:pPr>
            <a:r>
              <a:t/>
            </a:r>
            <a:endParaRPr sz="1400">
              <a:solidFill>
                <a:srgbClr val="222222"/>
              </a:solidFill>
              <a:highlight>
                <a:srgbClr val="FFFFFF"/>
              </a:highlight>
            </a:endParaRPr>
          </a:p>
          <a:p>
            <a:pPr indent="0" lvl="0" marL="0" rtl="0" algn="l">
              <a:lnSpc>
                <a:spcPct val="100000"/>
              </a:lnSpc>
              <a:spcBef>
                <a:spcPts val="0"/>
              </a:spcBef>
              <a:spcAft>
                <a:spcPts val="0"/>
              </a:spcAft>
              <a:buNone/>
            </a:pPr>
            <a:r>
              <a:t/>
            </a:r>
            <a:endParaRPr sz="1400">
              <a:solidFill>
                <a:srgbClr val="222222"/>
              </a:solidFill>
              <a:highlight>
                <a:srgbClr val="FFFFFF"/>
              </a:highlight>
            </a:endParaRPr>
          </a:p>
          <a:p>
            <a:pPr indent="0" lvl="0" marL="0" rtl="0" algn="l">
              <a:lnSpc>
                <a:spcPct val="100000"/>
              </a:lnSpc>
              <a:spcBef>
                <a:spcPts val="0"/>
              </a:spcBef>
              <a:spcAft>
                <a:spcPts val="0"/>
              </a:spcAft>
              <a:buNone/>
            </a:pPr>
            <a:r>
              <a:t/>
            </a:r>
            <a:endParaRPr sz="1400">
              <a:solidFill>
                <a:srgbClr val="222222"/>
              </a:solidFill>
              <a:highlight>
                <a:srgbClr val="FFFFFF"/>
              </a:highlight>
            </a:endParaRPr>
          </a:p>
          <a:p>
            <a:pPr indent="0" lvl="0" marL="0" rtl="0" algn="ctr">
              <a:spcBef>
                <a:spcPts val="0"/>
              </a:spcBef>
              <a:spcAft>
                <a:spcPts val="0"/>
              </a:spcAft>
              <a:buNone/>
            </a:pPr>
            <a:r>
              <a:t/>
            </a:r>
            <a:endParaRPr/>
          </a:p>
        </p:txBody>
      </p:sp>
      <p:sp>
        <p:nvSpPr>
          <p:cNvPr id="69" name="Google Shape;69;p15"/>
          <p:cNvSpPr txBox="1"/>
          <p:nvPr/>
        </p:nvSpPr>
        <p:spPr>
          <a:xfrm>
            <a:off x="311700" y="138625"/>
            <a:ext cx="7898700" cy="6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USING TECH TO CONDUCT BUSINESS DURING COVID-19</a:t>
            </a:r>
            <a:endParaRPr b="1" sz="1800"/>
          </a:p>
          <a:p>
            <a:pPr indent="0" lvl="0" marL="0" rtl="0" algn="l">
              <a:spcBef>
                <a:spcPts val="0"/>
              </a:spcBef>
              <a:spcAft>
                <a:spcPts val="0"/>
              </a:spcAft>
              <a:buNone/>
            </a:pPr>
            <a:r>
              <a:t/>
            </a:r>
            <a:endParaRPr/>
          </a:p>
        </p:txBody>
      </p:sp>
      <p:sp>
        <p:nvSpPr>
          <p:cNvPr id="70" name="Google Shape;70;p15"/>
          <p:cNvSpPr txBox="1"/>
          <p:nvPr/>
        </p:nvSpPr>
        <p:spPr>
          <a:xfrm>
            <a:off x="369250" y="1070175"/>
            <a:ext cx="1384800" cy="5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TIMELINE</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idx="1" type="subTitle"/>
          </p:nvPr>
        </p:nvSpPr>
        <p:spPr>
          <a:xfrm>
            <a:off x="311700" y="1576350"/>
            <a:ext cx="8520600" cy="7926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rgbClr val="000000"/>
              </a:buClr>
              <a:buSzPts val="1400"/>
              <a:buChar char="●"/>
            </a:pPr>
            <a:r>
              <a:rPr lang="en" sz="1400">
                <a:solidFill>
                  <a:srgbClr val="000000"/>
                </a:solidFill>
                <a:highlight>
                  <a:srgbClr val="FFFFFF"/>
                </a:highlight>
              </a:rPr>
              <a:t>Cancel or postpone meetings</a:t>
            </a:r>
            <a:endParaRPr sz="1400">
              <a:solidFill>
                <a:srgbClr val="000000"/>
              </a:solidFill>
              <a:highlight>
                <a:srgbClr val="FFFFFF"/>
              </a:highlight>
            </a:endParaRPr>
          </a:p>
          <a:p>
            <a:pPr indent="0" lvl="0" marL="0" rtl="0" algn="l">
              <a:lnSpc>
                <a:spcPct val="100000"/>
              </a:lnSpc>
              <a:spcBef>
                <a:spcPts val="0"/>
              </a:spcBef>
              <a:spcAft>
                <a:spcPts val="0"/>
              </a:spcAft>
              <a:buNone/>
            </a:pPr>
            <a:r>
              <a:t/>
            </a:r>
            <a:endParaRPr sz="1400">
              <a:solidFill>
                <a:srgbClr val="000000"/>
              </a:solidFill>
              <a:highlight>
                <a:srgbClr val="FFFFFF"/>
              </a:highlight>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highlight>
                  <a:srgbClr val="FFFFFF"/>
                </a:highlight>
              </a:rPr>
              <a:t>Conduct meetings virtually while adhering to The Open Public Meetings Act </a:t>
            </a:r>
            <a:endParaRPr sz="1400">
              <a:solidFill>
                <a:srgbClr val="000000"/>
              </a:solidFill>
              <a:highlight>
                <a:srgbClr val="FFFFFF"/>
              </a:highlight>
            </a:endParaRPr>
          </a:p>
          <a:p>
            <a:pPr indent="-317500" lvl="1" marL="914400" rtl="0" algn="l">
              <a:lnSpc>
                <a:spcPct val="100000"/>
              </a:lnSpc>
              <a:spcBef>
                <a:spcPts val="0"/>
              </a:spcBef>
              <a:spcAft>
                <a:spcPts val="0"/>
              </a:spcAft>
              <a:buClr>
                <a:srgbClr val="000000"/>
              </a:buClr>
              <a:buSzPts val="1400"/>
              <a:buChar char="○"/>
            </a:pPr>
            <a:r>
              <a:rPr lang="en" sz="1400">
                <a:solidFill>
                  <a:srgbClr val="000000"/>
                </a:solidFill>
                <a:highlight>
                  <a:srgbClr val="FFFFFF"/>
                </a:highlight>
              </a:rPr>
              <a:t>The Open Public Meetings Act does not require that citizens be allowed to participate and speak at council meetings </a:t>
            </a:r>
            <a:endParaRPr sz="1400">
              <a:solidFill>
                <a:srgbClr val="000000"/>
              </a:solidFill>
              <a:highlight>
                <a:srgbClr val="FFFFFF"/>
              </a:highlight>
            </a:endParaRPr>
          </a:p>
          <a:p>
            <a:pPr indent="-317500" lvl="1" marL="914400" rtl="0" algn="l">
              <a:lnSpc>
                <a:spcPct val="100000"/>
              </a:lnSpc>
              <a:spcBef>
                <a:spcPts val="0"/>
              </a:spcBef>
              <a:spcAft>
                <a:spcPts val="0"/>
              </a:spcAft>
              <a:buClr>
                <a:srgbClr val="000000"/>
              </a:buClr>
              <a:buSzPts val="1400"/>
              <a:buChar char="○"/>
            </a:pPr>
            <a:r>
              <a:rPr lang="en" sz="1400">
                <a:solidFill>
                  <a:srgbClr val="000000"/>
                </a:solidFill>
                <a:highlight>
                  <a:srgbClr val="FFFFFF"/>
                </a:highlight>
              </a:rPr>
              <a:t>The Open Public Meetings Act does require that citizens be allowed to participate and speak at a public hearing, which is a formal proceeding conducted for the purpose of discussing a specific topic, in this case, a multifamily project, Flats 55</a:t>
            </a:r>
            <a:endParaRPr sz="1400">
              <a:solidFill>
                <a:srgbClr val="000000"/>
              </a:solidFill>
              <a:highlight>
                <a:srgbClr val="FFFFFF"/>
              </a:highlight>
            </a:endParaRPr>
          </a:p>
          <a:p>
            <a:pPr indent="0" lvl="0" marL="0" rtl="0" algn="l">
              <a:lnSpc>
                <a:spcPct val="100000"/>
              </a:lnSpc>
              <a:spcBef>
                <a:spcPts val="0"/>
              </a:spcBef>
              <a:spcAft>
                <a:spcPts val="0"/>
              </a:spcAft>
              <a:buNone/>
            </a:pPr>
            <a:r>
              <a:t/>
            </a:r>
            <a:endParaRPr sz="1400">
              <a:solidFill>
                <a:srgbClr val="000000"/>
              </a:solidFill>
              <a:highlight>
                <a:srgbClr val="FFFFFF"/>
              </a:highlight>
            </a:endParaRPr>
          </a:p>
          <a:p>
            <a:pPr indent="-317500" lvl="0" marL="457200" rtl="0" algn="l">
              <a:spcBef>
                <a:spcPts val="0"/>
              </a:spcBef>
              <a:spcAft>
                <a:spcPts val="0"/>
              </a:spcAft>
              <a:buClr>
                <a:srgbClr val="000000"/>
              </a:buClr>
              <a:buSzPts val="1400"/>
              <a:buChar char="●"/>
            </a:pPr>
            <a:r>
              <a:rPr lang="en" sz="1400">
                <a:solidFill>
                  <a:schemeClr val="dk1"/>
                </a:solidFill>
                <a:highlight>
                  <a:schemeClr val="lt1"/>
                </a:highlight>
              </a:rPr>
              <a:t>What to do? Started with research and asked an expert (or two)</a:t>
            </a:r>
            <a:endParaRPr sz="1400">
              <a:solidFill>
                <a:srgbClr val="000000"/>
              </a:solidFill>
              <a:highlight>
                <a:srgbClr val="FFFFFF"/>
              </a:highlight>
            </a:endParaRPr>
          </a:p>
          <a:p>
            <a:pPr indent="0" lvl="0" marL="0" rtl="0" algn="l">
              <a:lnSpc>
                <a:spcPct val="100000"/>
              </a:lnSpc>
              <a:spcBef>
                <a:spcPts val="0"/>
              </a:spcBef>
              <a:spcAft>
                <a:spcPts val="0"/>
              </a:spcAft>
              <a:buNone/>
            </a:pPr>
            <a:r>
              <a:t/>
            </a:r>
            <a:endParaRPr sz="1400">
              <a:solidFill>
                <a:srgbClr val="222222"/>
              </a:solidFill>
              <a:highlight>
                <a:srgbClr val="FFFFFF"/>
              </a:highlight>
            </a:endParaRPr>
          </a:p>
          <a:p>
            <a:pPr indent="0" lvl="0" marL="0" rtl="0" algn="l">
              <a:lnSpc>
                <a:spcPct val="100000"/>
              </a:lnSpc>
              <a:spcBef>
                <a:spcPts val="0"/>
              </a:spcBef>
              <a:spcAft>
                <a:spcPts val="0"/>
              </a:spcAft>
              <a:buNone/>
            </a:pPr>
            <a:r>
              <a:t/>
            </a:r>
            <a:endParaRPr sz="1400">
              <a:solidFill>
                <a:srgbClr val="222222"/>
              </a:solidFill>
              <a:highlight>
                <a:srgbClr val="FFFFFF"/>
              </a:highlight>
            </a:endParaRPr>
          </a:p>
          <a:p>
            <a:pPr indent="0" lvl="0" marL="0" rtl="0" algn="l">
              <a:lnSpc>
                <a:spcPct val="100000"/>
              </a:lnSpc>
              <a:spcBef>
                <a:spcPts val="0"/>
              </a:spcBef>
              <a:spcAft>
                <a:spcPts val="0"/>
              </a:spcAft>
              <a:buNone/>
            </a:pPr>
            <a:r>
              <a:t/>
            </a:r>
            <a:endParaRPr sz="1400">
              <a:solidFill>
                <a:srgbClr val="222222"/>
              </a:solidFill>
              <a:highlight>
                <a:srgbClr val="FFFFFF"/>
              </a:highlight>
            </a:endParaRPr>
          </a:p>
          <a:p>
            <a:pPr indent="0" lvl="0" marL="0" rtl="0" algn="ctr">
              <a:spcBef>
                <a:spcPts val="0"/>
              </a:spcBef>
              <a:spcAft>
                <a:spcPts val="0"/>
              </a:spcAft>
              <a:buNone/>
            </a:pPr>
            <a:r>
              <a:t/>
            </a:r>
            <a:endParaRPr/>
          </a:p>
        </p:txBody>
      </p:sp>
      <p:sp>
        <p:nvSpPr>
          <p:cNvPr id="76" name="Google Shape;76;p16"/>
          <p:cNvSpPr txBox="1"/>
          <p:nvPr/>
        </p:nvSpPr>
        <p:spPr>
          <a:xfrm>
            <a:off x="311700" y="178175"/>
            <a:ext cx="7898700" cy="6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USING TECH TO CONDUCT BUSINESS DURING COVID-19</a:t>
            </a:r>
            <a:endParaRPr b="1" sz="1800"/>
          </a:p>
          <a:p>
            <a:pPr indent="0" lvl="0" marL="0" rtl="0" algn="l">
              <a:spcBef>
                <a:spcPts val="0"/>
              </a:spcBef>
              <a:spcAft>
                <a:spcPts val="0"/>
              </a:spcAft>
              <a:buNone/>
            </a:pPr>
            <a:r>
              <a:t/>
            </a:r>
            <a:endParaRPr/>
          </a:p>
        </p:txBody>
      </p:sp>
      <p:sp>
        <p:nvSpPr>
          <p:cNvPr id="77" name="Google Shape;77;p16"/>
          <p:cNvSpPr txBox="1"/>
          <p:nvPr/>
        </p:nvSpPr>
        <p:spPr>
          <a:xfrm>
            <a:off x="311700" y="996150"/>
            <a:ext cx="3829500" cy="5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OPTIONS IN THE “NEW NORMAL”</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7"/>
          <p:cNvSpPr txBox="1"/>
          <p:nvPr>
            <p:ph idx="1" type="subTitle"/>
          </p:nvPr>
        </p:nvSpPr>
        <p:spPr>
          <a:xfrm>
            <a:off x="311700" y="1061975"/>
            <a:ext cx="8520600" cy="792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400">
                <a:solidFill>
                  <a:schemeClr val="dk1"/>
                </a:solidFill>
                <a:highlight>
                  <a:srgbClr val="FFFFFF"/>
                </a:highlight>
              </a:rPr>
              <a:t>A meeting may be conducted by telephone or other electronic means so long as the following conditions are met: </a:t>
            </a:r>
            <a:endParaRPr b="1" sz="1400">
              <a:solidFill>
                <a:schemeClr val="dk1"/>
              </a:solidFill>
              <a:highlight>
                <a:srgbClr val="FFFFFF"/>
              </a:highlight>
            </a:endParaRPr>
          </a:p>
          <a:p>
            <a:pPr indent="-317500" lvl="0" marL="457200" rtl="0" algn="l">
              <a:lnSpc>
                <a:spcPct val="100000"/>
              </a:lnSpc>
              <a:spcBef>
                <a:spcPts val="0"/>
              </a:spcBef>
              <a:spcAft>
                <a:spcPts val="0"/>
              </a:spcAft>
              <a:buClr>
                <a:schemeClr val="dk1"/>
              </a:buClr>
              <a:buSzPts val="1400"/>
              <a:buAutoNum type="arabicPeriod"/>
            </a:pPr>
            <a:r>
              <a:rPr lang="en" sz="1400">
                <a:solidFill>
                  <a:schemeClr val="dk1"/>
                </a:solidFill>
                <a:highlight>
                  <a:srgbClr val="FFFFFF"/>
                </a:highlight>
              </a:rPr>
              <a:t>The presiding officer, chief legal counsel, or chief administrative officer for the affected governing body determines an in-person meeting is not practical or prudent because of a health pandemic or an emergency declared.</a:t>
            </a:r>
            <a:endParaRPr sz="1400">
              <a:solidFill>
                <a:schemeClr val="dk1"/>
              </a:solidFill>
              <a:highlight>
                <a:srgbClr val="FFFFFF"/>
              </a:highlight>
            </a:endParaRPr>
          </a:p>
          <a:p>
            <a:pPr indent="0" lvl="0" marL="0" rtl="0" algn="l">
              <a:lnSpc>
                <a:spcPct val="100000"/>
              </a:lnSpc>
              <a:spcBef>
                <a:spcPts val="0"/>
              </a:spcBef>
              <a:spcAft>
                <a:spcPts val="0"/>
              </a:spcAft>
              <a:buNone/>
            </a:pPr>
            <a:r>
              <a:t/>
            </a:r>
            <a:endParaRPr sz="1400">
              <a:solidFill>
                <a:schemeClr val="dk1"/>
              </a:solidFill>
              <a:highlight>
                <a:srgbClr val="FFFFFF"/>
              </a:highlight>
            </a:endParaRPr>
          </a:p>
          <a:p>
            <a:pPr indent="-317500" lvl="0" marL="457200" rtl="0" algn="l">
              <a:lnSpc>
                <a:spcPct val="100000"/>
              </a:lnSpc>
              <a:spcBef>
                <a:spcPts val="0"/>
              </a:spcBef>
              <a:spcAft>
                <a:spcPts val="0"/>
              </a:spcAft>
              <a:buClr>
                <a:schemeClr val="dk1"/>
              </a:buClr>
              <a:buSzPts val="1400"/>
              <a:buAutoNum type="arabicPeriod"/>
            </a:pPr>
            <a:r>
              <a:rPr lang="en" sz="1400">
                <a:solidFill>
                  <a:schemeClr val="dk1"/>
                </a:solidFill>
                <a:highlight>
                  <a:srgbClr val="FFFFFF"/>
                </a:highlight>
              </a:rPr>
              <a:t>All members of the body participating in the meeting, wherever their physical location, can hear one another and can hear all discussion and testimony.</a:t>
            </a:r>
            <a:endParaRPr sz="1400">
              <a:solidFill>
                <a:schemeClr val="dk1"/>
              </a:solidFill>
              <a:highlight>
                <a:srgbClr val="FFFFFF"/>
              </a:highlight>
            </a:endParaRPr>
          </a:p>
          <a:p>
            <a:pPr indent="0" lvl="0" marL="0" rtl="0" algn="l">
              <a:lnSpc>
                <a:spcPct val="100000"/>
              </a:lnSpc>
              <a:spcBef>
                <a:spcPts val="0"/>
              </a:spcBef>
              <a:spcAft>
                <a:spcPts val="0"/>
              </a:spcAft>
              <a:buNone/>
            </a:pPr>
            <a:r>
              <a:t/>
            </a:r>
            <a:endParaRPr sz="1400">
              <a:solidFill>
                <a:schemeClr val="dk1"/>
              </a:solidFill>
              <a:highlight>
                <a:srgbClr val="FFFFFF"/>
              </a:highlight>
            </a:endParaRPr>
          </a:p>
          <a:p>
            <a:pPr indent="-317500" lvl="0" marL="457200" rtl="0" algn="l">
              <a:lnSpc>
                <a:spcPct val="100000"/>
              </a:lnSpc>
              <a:spcBef>
                <a:spcPts val="0"/>
              </a:spcBef>
              <a:spcAft>
                <a:spcPts val="0"/>
              </a:spcAft>
              <a:buClr>
                <a:schemeClr val="dk1"/>
              </a:buClr>
              <a:buSzPts val="1400"/>
              <a:buAutoNum type="arabicPeriod"/>
            </a:pPr>
            <a:r>
              <a:rPr b="1" lang="en" sz="1400">
                <a:solidFill>
                  <a:schemeClr val="dk1"/>
                </a:solidFill>
                <a:highlight>
                  <a:srgbClr val="FFFFFF"/>
                </a:highlight>
              </a:rPr>
              <a:t>Members of the public present at the regular meeting location of the body can hear all discussion and testimony and all votes of the members of the body, unless attendance at the regular meeting location is not feasible due to the health pandemic or emergency declaration.</a:t>
            </a:r>
            <a:endParaRPr b="1" sz="1400">
              <a:solidFill>
                <a:schemeClr val="dk1"/>
              </a:solidFill>
              <a:highlight>
                <a:srgbClr val="FFFFFF"/>
              </a:highlight>
            </a:endParaRPr>
          </a:p>
          <a:p>
            <a:pPr indent="0" lvl="0" marL="0" rtl="0" algn="l">
              <a:lnSpc>
                <a:spcPct val="100000"/>
              </a:lnSpc>
              <a:spcBef>
                <a:spcPts val="0"/>
              </a:spcBef>
              <a:spcAft>
                <a:spcPts val="0"/>
              </a:spcAft>
              <a:buNone/>
            </a:pPr>
            <a:r>
              <a:t/>
            </a:r>
            <a:endParaRPr sz="1400">
              <a:solidFill>
                <a:schemeClr val="dk1"/>
              </a:solidFill>
              <a:highlight>
                <a:srgbClr val="FFFFFF"/>
              </a:highlight>
            </a:endParaRPr>
          </a:p>
          <a:p>
            <a:pPr indent="-317500" lvl="0" marL="457200" rtl="0" algn="l">
              <a:lnSpc>
                <a:spcPct val="100000"/>
              </a:lnSpc>
              <a:spcBef>
                <a:spcPts val="0"/>
              </a:spcBef>
              <a:spcAft>
                <a:spcPts val="0"/>
              </a:spcAft>
              <a:buClr>
                <a:schemeClr val="dk1"/>
              </a:buClr>
              <a:buSzPts val="1400"/>
              <a:buAutoNum type="arabicPeriod"/>
            </a:pPr>
            <a:r>
              <a:rPr lang="en" sz="1400">
                <a:solidFill>
                  <a:schemeClr val="dk1"/>
                </a:solidFill>
                <a:highlight>
                  <a:srgbClr val="FFFFFF"/>
                </a:highlight>
              </a:rPr>
              <a:t>At least one member of the body, chief legal counsel, or chief administrative officer is physically present at the regular meeting location, unless unfeasible due to the health pandemic or emergency declaration. All votes are conducted by roll call, so each member's vote on each issue can be identified and recorded.</a:t>
            </a:r>
            <a:endParaRPr sz="1400">
              <a:solidFill>
                <a:schemeClr val="dk1"/>
              </a:solidFill>
              <a:highlight>
                <a:srgbClr val="FFFFFF"/>
              </a:highlight>
            </a:endParaRPr>
          </a:p>
          <a:p>
            <a:pPr indent="0" lvl="0" marL="0" rtl="0" algn="l">
              <a:lnSpc>
                <a:spcPct val="100000"/>
              </a:lnSpc>
              <a:spcBef>
                <a:spcPts val="0"/>
              </a:spcBef>
              <a:spcAft>
                <a:spcPts val="0"/>
              </a:spcAft>
              <a:buNone/>
            </a:pPr>
            <a:r>
              <a:t/>
            </a:r>
            <a:endParaRPr sz="1400">
              <a:solidFill>
                <a:srgbClr val="222222"/>
              </a:solidFill>
              <a:highlight>
                <a:srgbClr val="FFFFFF"/>
              </a:highlight>
            </a:endParaRPr>
          </a:p>
          <a:p>
            <a:pPr indent="0" lvl="0" marL="0" rtl="0" algn="l">
              <a:lnSpc>
                <a:spcPct val="100000"/>
              </a:lnSpc>
              <a:spcBef>
                <a:spcPts val="0"/>
              </a:spcBef>
              <a:spcAft>
                <a:spcPts val="0"/>
              </a:spcAft>
              <a:buNone/>
            </a:pPr>
            <a:r>
              <a:t/>
            </a:r>
            <a:endParaRPr sz="1400">
              <a:solidFill>
                <a:srgbClr val="222222"/>
              </a:solidFill>
              <a:highlight>
                <a:srgbClr val="FFFFFF"/>
              </a:highlight>
            </a:endParaRPr>
          </a:p>
          <a:p>
            <a:pPr indent="0" lvl="0" marL="0" rtl="0" algn="l">
              <a:lnSpc>
                <a:spcPct val="100000"/>
              </a:lnSpc>
              <a:spcBef>
                <a:spcPts val="0"/>
              </a:spcBef>
              <a:spcAft>
                <a:spcPts val="0"/>
              </a:spcAft>
              <a:buNone/>
            </a:pPr>
            <a:r>
              <a:t/>
            </a:r>
            <a:endParaRPr sz="1400">
              <a:solidFill>
                <a:srgbClr val="222222"/>
              </a:solidFill>
              <a:highlight>
                <a:srgbClr val="FFFFFF"/>
              </a:highlight>
            </a:endParaRPr>
          </a:p>
          <a:p>
            <a:pPr indent="0" lvl="0" marL="0" rtl="0" algn="ctr">
              <a:spcBef>
                <a:spcPts val="0"/>
              </a:spcBef>
              <a:spcAft>
                <a:spcPts val="0"/>
              </a:spcAft>
              <a:buNone/>
            </a:pPr>
            <a:r>
              <a:t/>
            </a:r>
            <a:endParaRPr/>
          </a:p>
        </p:txBody>
      </p:sp>
      <p:sp>
        <p:nvSpPr>
          <p:cNvPr id="83" name="Google Shape;83;p17"/>
          <p:cNvSpPr txBox="1"/>
          <p:nvPr/>
        </p:nvSpPr>
        <p:spPr>
          <a:xfrm>
            <a:off x="311700" y="178175"/>
            <a:ext cx="7898700" cy="6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USING TECH TO CONDUCT BUSINESS DURING COVID-19</a:t>
            </a:r>
            <a:endParaRPr b="1" sz="1800"/>
          </a:p>
          <a:p>
            <a:pPr indent="0" lvl="0" marL="0" rtl="0" algn="l">
              <a:spcBef>
                <a:spcPts val="0"/>
              </a:spcBef>
              <a:spcAft>
                <a:spcPts val="0"/>
              </a:spcAft>
              <a:buNone/>
            </a:pPr>
            <a:r>
              <a:t/>
            </a:r>
            <a:endParaRPr/>
          </a:p>
        </p:txBody>
      </p:sp>
      <p:sp>
        <p:nvSpPr>
          <p:cNvPr id="84" name="Google Shape;84;p17"/>
          <p:cNvSpPr txBox="1"/>
          <p:nvPr/>
        </p:nvSpPr>
        <p:spPr>
          <a:xfrm>
            <a:off x="311700" y="640050"/>
            <a:ext cx="4260300" cy="5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hlink"/>
                </a:solidFill>
                <a:hlinkClick r:id="rId3"/>
              </a:rPr>
              <a:t>MINNESOTA STATE STATUTE - CONDITIONS</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8"/>
          <p:cNvSpPr txBox="1"/>
          <p:nvPr>
            <p:ph idx="1" type="subTitle"/>
          </p:nvPr>
        </p:nvSpPr>
        <p:spPr>
          <a:xfrm>
            <a:off x="311700" y="1426175"/>
            <a:ext cx="8520600" cy="7926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rgbClr val="000000"/>
              </a:buClr>
              <a:buSzPts val="1400"/>
              <a:buChar char="●"/>
            </a:pPr>
            <a:r>
              <a:rPr lang="en" sz="1400">
                <a:solidFill>
                  <a:srgbClr val="000000"/>
                </a:solidFill>
                <a:highlight>
                  <a:srgbClr val="FFFFFF"/>
                </a:highlight>
              </a:rPr>
              <a:t>Conferred with City Attorney and independent attorney on utilizing Facebook Live option as it related to the current </a:t>
            </a:r>
            <a:r>
              <a:rPr lang="en" sz="1400" u="sng">
                <a:solidFill>
                  <a:srgbClr val="000000"/>
                </a:solidFill>
                <a:highlight>
                  <a:schemeClr val="lt1"/>
                </a:highlight>
                <a:hlinkClick r:id="rId3"/>
              </a:rPr>
              <a:t>MN State Statute</a:t>
            </a:r>
            <a:r>
              <a:rPr lang="en" sz="1400">
                <a:solidFill>
                  <a:srgbClr val="000000"/>
                </a:solidFill>
                <a:highlight>
                  <a:schemeClr val="lt1"/>
                </a:highlight>
              </a:rPr>
              <a:t> regarding MEETINGS BY TELEPHONE OR OTHER ELECTRONIC MEANS; CONDITIONS</a:t>
            </a:r>
            <a:endParaRPr sz="1400">
              <a:solidFill>
                <a:srgbClr val="000000"/>
              </a:solidFill>
              <a:highlight>
                <a:schemeClr val="lt1"/>
              </a:highlight>
            </a:endParaRPr>
          </a:p>
          <a:p>
            <a:pPr indent="0" lvl="0" marL="457200" rtl="0" algn="l">
              <a:lnSpc>
                <a:spcPct val="100000"/>
              </a:lnSpc>
              <a:spcBef>
                <a:spcPts val="0"/>
              </a:spcBef>
              <a:spcAft>
                <a:spcPts val="0"/>
              </a:spcAft>
              <a:buNone/>
            </a:pPr>
            <a:r>
              <a:t/>
            </a:r>
            <a:endParaRPr sz="1400">
              <a:solidFill>
                <a:srgbClr val="000000"/>
              </a:solidFill>
              <a:highlight>
                <a:schemeClr val="lt1"/>
              </a:highlight>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highlight>
                  <a:srgbClr val="FFFFFF"/>
                </a:highlight>
              </a:rPr>
              <a:t>Specifically addressing Condition (3) members of the public present at the regular meeting location of the body can hear all discussion and testimony and all votes of the members of the body, unless attendance at the regular meeting location is not feasible due to the health pandemic or emergency declaration</a:t>
            </a:r>
            <a:endParaRPr sz="1400">
              <a:solidFill>
                <a:srgbClr val="000000"/>
              </a:solidFill>
              <a:highlight>
                <a:schemeClr val="lt1"/>
              </a:highlight>
            </a:endParaRPr>
          </a:p>
          <a:p>
            <a:pPr indent="0" lvl="0" marL="0" rtl="0" algn="l">
              <a:lnSpc>
                <a:spcPct val="100000"/>
              </a:lnSpc>
              <a:spcBef>
                <a:spcPts val="0"/>
              </a:spcBef>
              <a:spcAft>
                <a:spcPts val="0"/>
              </a:spcAft>
              <a:buNone/>
            </a:pPr>
            <a:r>
              <a:t/>
            </a:r>
            <a:endParaRPr sz="1400">
              <a:solidFill>
                <a:srgbClr val="222222"/>
              </a:solidFill>
              <a:highlight>
                <a:srgbClr val="FFFFFF"/>
              </a:highlight>
            </a:endParaRPr>
          </a:p>
          <a:p>
            <a:pPr indent="0" lvl="0" marL="0" rtl="0" algn="ctr">
              <a:spcBef>
                <a:spcPts val="0"/>
              </a:spcBef>
              <a:spcAft>
                <a:spcPts val="0"/>
              </a:spcAft>
              <a:buNone/>
            </a:pPr>
            <a:r>
              <a:t/>
            </a:r>
            <a:endParaRPr/>
          </a:p>
        </p:txBody>
      </p:sp>
      <p:sp>
        <p:nvSpPr>
          <p:cNvPr id="90" name="Google Shape;90;p18"/>
          <p:cNvSpPr txBox="1"/>
          <p:nvPr/>
        </p:nvSpPr>
        <p:spPr>
          <a:xfrm>
            <a:off x="515450" y="178175"/>
            <a:ext cx="7898700" cy="6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USING TECH TO CONDUCT BUSINESS DURING COVID-19</a:t>
            </a:r>
            <a:endParaRPr b="1" sz="1800"/>
          </a:p>
          <a:p>
            <a:pPr indent="0" lvl="0" marL="0" rtl="0" algn="l">
              <a:spcBef>
                <a:spcPts val="0"/>
              </a:spcBef>
              <a:spcAft>
                <a:spcPts val="0"/>
              </a:spcAft>
              <a:buNone/>
            </a:pPr>
            <a:r>
              <a:t/>
            </a:r>
            <a:endParaRPr/>
          </a:p>
        </p:txBody>
      </p:sp>
      <p:sp>
        <p:nvSpPr>
          <p:cNvPr id="91" name="Google Shape;91;p18"/>
          <p:cNvSpPr txBox="1"/>
          <p:nvPr/>
        </p:nvSpPr>
        <p:spPr>
          <a:xfrm>
            <a:off x="197825" y="3890625"/>
            <a:ext cx="7332900" cy="8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txBox="1"/>
          <p:nvPr/>
        </p:nvSpPr>
        <p:spPr>
          <a:xfrm>
            <a:off x="606650" y="845975"/>
            <a:ext cx="5895300" cy="5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SPECIAL MEETING/PUBLIC PARTICIPATION - FACEBOOK LIVE</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9"/>
          <p:cNvSpPr txBox="1"/>
          <p:nvPr>
            <p:ph idx="1" type="subTitle"/>
          </p:nvPr>
        </p:nvSpPr>
        <p:spPr>
          <a:xfrm>
            <a:off x="405450" y="1123525"/>
            <a:ext cx="8520600" cy="792600"/>
          </a:xfrm>
          <a:prstGeom prst="rect">
            <a:avLst/>
          </a:prstGeom>
        </p:spPr>
        <p:txBody>
          <a:bodyPr anchorCtr="0" anchor="t" bIns="91425" lIns="91425" spcFirstLastPara="1" rIns="91425" wrap="square" tIns="91425">
            <a:noAutofit/>
          </a:bodyPr>
          <a:lstStyle/>
          <a:p>
            <a:pPr indent="0" lvl="0" marL="0" marR="0" rtl="0" algn="just">
              <a:lnSpc>
                <a:spcPct val="115000"/>
              </a:lnSpc>
              <a:spcBef>
                <a:spcPts val="1320"/>
              </a:spcBef>
              <a:spcAft>
                <a:spcPts val="0"/>
              </a:spcAft>
              <a:buNone/>
            </a:pPr>
            <a:r>
              <a:t/>
            </a:r>
            <a:endParaRPr sz="1100">
              <a:solidFill>
                <a:srgbClr val="222222"/>
              </a:solidFill>
              <a:highlight>
                <a:srgbClr val="FFFFFF"/>
              </a:highlight>
              <a:latin typeface="Times New Roman"/>
              <a:ea typeface="Times New Roman"/>
              <a:cs typeface="Times New Roman"/>
              <a:sym typeface="Times New Roman"/>
            </a:endParaRPr>
          </a:p>
          <a:p>
            <a:pPr indent="0" lvl="0" marL="0" rtl="0" algn="ctr">
              <a:spcBef>
                <a:spcPts val="0"/>
              </a:spcBef>
              <a:spcAft>
                <a:spcPts val="0"/>
              </a:spcAft>
              <a:buNone/>
            </a:pPr>
            <a:r>
              <a:t/>
            </a:r>
            <a:endParaRPr/>
          </a:p>
        </p:txBody>
      </p:sp>
      <p:sp>
        <p:nvSpPr>
          <p:cNvPr id="98" name="Google Shape;98;p19"/>
          <p:cNvSpPr txBox="1"/>
          <p:nvPr/>
        </p:nvSpPr>
        <p:spPr>
          <a:xfrm>
            <a:off x="95100" y="1363125"/>
            <a:ext cx="8953800" cy="1822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1000"/>
              </a:spcBef>
              <a:spcAft>
                <a:spcPts val="0"/>
              </a:spcAft>
              <a:buClr>
                <a:srgbClr val="222222"/>
              </a:buClr>
              <a:buSzPts val="1400"/>
              <a:buChar char="●"/>
            </a:pPr>
            <a:r>
              <a:rPr lang="en">
                <a:solidFill>
                  <a:srgbClr val="222222"/>
                </a:solidFill>
                <a:highlight>
                  <a:srgbClr val="FFFFFF"/>
                </a:highlight>
              </a:rPr>
              <a:t>Live streamed March 25th and April 14th special meetings on the @CityofStewartvilleMN Facebook page</a:t>
            </a:r>
            <a:endParaRPr>
              <a:solidFill>
                <a:srgbClr val="222222"/>
              </a:solidFill>
              <a:highlight>
                <a:srgbClr val="FFFFFF"/>
              </a:highlight>
            </a:endParaRPr>
          </a:p>
          <a:p>
            <a:pPr indent="0" lvl="0" marL="0" rtl="0" algn="l">
              <a:lnSpc>
                <a:spcPct val="100000"/>
              </a:lnSpc>
              <a:spcBef>
                <a:spcPts val="1000"/>
              </a:spcBef>
              <a:spcAft>
                <a:spcPts val="0"/>
              </a:spcAft>
              <a:buNone/>
            </a:pPr>
            <a:r>
              <a:t/>
            </a:r>
            <a:endParaRPr sz="600">
              <a:solidFill>
                <a:srgbClr val="222222"/>
              </a:solidFill>
              <a:highlight>
                <a:srgbClr val="FFFFFF"/>
              </a:highlight>
            </a:endParaRPr>
          </a:p>
          <a:p>
            <a:pPr indent="-317500" lvl="0" marL="457200" rtl="0" algn="l">
              <a:lnSpc>
                <a:spcPct val="100000"/>
              </a:lnSpc>
              <a:spcBef>
                <a:spcPts val="1000"/>
              </a:spcBef>
              <a:spcAft>
                <a:spcPts val="0"/>
              </a:spcAft>
              <a:buClr>
                <a:srgbClr val="222222"/>
              </a:buClr>
              <a:buSzPts val="1400"/>
              <a:buChar char="●"/>
            </a:pPr>
            <a:r>
              <a:rPr lang="en">
                <a:solidFill>
                  <a:srgbClr val="222222"/>
                </a:solidFill>
                <a:highlight>
                  <a:srgbClr val="FFFFFF"/>
                </a:highlight>
              </a:rPr>
              <a:t>Allowed public to participate off site with comments in real time through Facebook live stream</a:t>
            </a:r>
            <a:endParaRPr>
              <a:solidFill>
                <a:srgbClr val="222222"/>
              </a:solidFill>
              <a:highlight>
                <a:srgbClr val="FFFFFF"/>
              </a:highlight>
            </a:endParaRPr>
          </a:p>
          <a:p>
            <a:pPr indent="0" lvl="0" marL="0" rtl="0" algn="l">
              <a:lnSpc>
                <a:spcPct val="100000"/>
              </a:lnSpc>
              <a:spcBef>
                <a:spcPts val="1000"/>
              </a:spcBef>
              <a:spcAft>
                <a:spcPts val="0"/>
              </a:spcAft>
              <a:buNone/>
            </a:pPr>
            <a:r>
              <a:t/>
            </a:r>
            <a:endParaRPr>
              <a:solidFill>
                <a:srgbClr val="222222"/>
              </a:solidFill>
              <a:highlight>
                <a:srgbClr val="FFFFFF"/>
              </a:highlight>
            </a:endParaRPr>
          </a:p>
          <a:p>
            <a:pPr indent="-317500" lvl="0" marL="457200" rtl="0" algn="l">
              <a:lnSpc>
                <a:spcPct val="100000"/>
              </a:lnSpc>
              <a:spcBef>
                <a:spcPts val="0"/>
              </a:spcBef>
              <a:spcAft>
                <a:spcPts val="0"/>
              </a:spcAft>
              <a:buClr>
                <a:srgbClr val="222222"/>
              </a:buClr>
              <a:buSzPts val="1400"/>
              <a:buChar char="●"/>
            </a:pPr>
            <a:r>
              <a:rPr lang="en">
                <a:solidFill>
                  <a:srgbClr val="222222"/>
                </a:solidFill>
                <a:highlight>
                  <a:srgbClr val="FFFFFF"/>
                </a:highlight>
              </a:rPr>
              <a:t>For those that wanted to call in, City Hall phone number was provided</a:t>
            </a:r>
            <a:endParaRPr>
              <a:solidFill>
                <a:srgbClr val="222222"/>
              </a:solidFill>
              <a:highlight>
                <a:srgbClr val="FFFFFF"/>
              </a:highlight>
            </a:endParaRPr>
          </a:p>
          <a:p>
            <a:pPr indent="0" lvl="0" marL="0" rtl="0" algn="l">
              <a:lnSpc>
                <a:spcPct val="100000"/>
              </a:lnSpc>
              <a:spcBef>
                <a:spcPts val="0"/>
              </a:spcBef>
              <a:spcAft>
                <a:spcPts val="0"/>
              </a:spcAft>
              <a:buNone/>
            </a:pPr>
            <a:r>
              <a:t/>
            </a:r>
            <a:endParaRPr>
              <a:solidFill>
                <a:srgbClr val="222222"/>
              </a:solidFill>
              <a:highlight>
                <a:srgbClr val="FFFFFF"/>
              </a:highlight>
            </a:endParaRPr>
          </a:p>
          <a:p>
            <a:pPr indent="-317500" lvl="0" marL="457200" rtl="0" algn="l">
              <a:lnSpc>
                <a:spcPct val="100000"/>
              </a:lnSpc>
              <a:spcBef>
                <a:spcPts val="0"/>
              </a:spcBef>
              <a:spcAft>
                <a:spcPts val="0"/>
              </a:spcAft>
              <a:buClr>
                <a:srgbClr val="222222"/>
              </a:buClr>
              <a:buSzPts val="1400"/>
              <a:buChar char="●"/>
            </a:pPr>
            <a:r>
              <a:rPr lang="en">
                <a:solidFill>
                  <a:srgbClr val="222222"/>
                </a:solidFill>
                <a:highlight>
                  <a:srgbClr val="FFFFFF"/>
                </a:highlight>
              </a:rPr>
              <a:t>Person monitoring the Facebook live stream and/or phone line verbally announced citizen by name and read the questions to the council</a:t>
            </a:r>
            <a:endParaRPr>
              <a:solidFill>
                <a:srgbClr val="222222"/>
              </a:solidFill>
              <a:highlight>
                <a:srgbClr val="FFFFFF"/>
              </a:highlight>
            </a:endParaRPr>
          </a:p>
          <a:p>
            <a:pPr indent="0" lvl="0" marL="0" rtl="0" algn="l">
              <a:lnSpc>
                <a:spcPct val="100000"/>
              </a:lnSpc>
              <a:spcBef>
                <a:spcPts val="0"/>
              </a:spcBef>
              <a:spcAft>
                <a:spcPts val="0"/>
              </a:spcAft>
              <a:buNone/>
            </a:pPr>
            <a:r>
              <a:t/>
            </a:r>
            <a:endParaRPr>
              <a:solidFill>
                <a:srgbClr val="222222"/>
              </a:solidFill>
              <a:highlight>
                <a:srgbClr val="FFFFFF"/>
              </a:highlight>
            </a:endParaRPr>
          </a:p>
          <a:p>
            <a:pPr indent="-317500" lvl="0" marL="457200" rtl="0" algn="l">
              <a:lnSpc>
                <a:spcPct val="100000"/>
              </a:lnSpc>
              <a:spcBef>
                <a:spcPts val="0"/>
              </a:spcBef>
              <a:spcAft>
                <a:spcPts val="0"/>
              </a:spcAft>
              <a:buClr>
                <a:srgbClr val="222222"/>
              </a:buClr>
              <a:buSzPts val="1400"/>
              <a:buChar char="●"/>
            </a:pPr>
            <a:r>
              <a:rPr lang="en">
                <a:solidFill>
                  <a:srgbClr val="222222"/>
                </a:solidFill>
                <a:highlight>
                  <a:srgbClr val="FFFFFF"/>
                </a:highlight>
              </a:rPr>
              <a:t>Person followed up in comments section with citizen to ensure they heard answer to their question</a:t>
            </a:r>
            <a:endParaRPr>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22222"/>
              </a:solidFill>
              <a:highlight>
                <a:srgbClr val="FFFFFF"/>
              </a:highlight>
            </a:endParaRPr>
          </a:p>
        </p:txBody>
      </p:sp>
      <p:sp>
        <p:nvSpPr>
          <p:cNvPr id="99" name="Google Shape;99;p19"/>
          <p:cNvSpPr txBox="1"/>
          <p:nvPr/>
        </p:nvSpPr>
        <p:spPr>
          <a:xfrm>
            <a:off x="95100" y="178175"/>
            <a:ext cx="7898700" cy="6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USING TECH TO CONDUCT BUSINESS DURING COVID-19</a:t>
            </a:r>
            <a:endParaRPr b="1" sz="1800"/>
          </a:p>
          <a:p>
            <a:pPr indent="0" lvl="0" marL="0" rtl="0" algn="l">
              <a:spcBef>
                <a:spcPts val="0"/>
              </a:spcBef>
              <a:spcAft>
                <a:spcPts val="0"/>
              </a:spcAft>
              <a:buNone/>
            </a:pPr>
            <a:r>
              <a:t/>
            </a:r>
            <a:endParaRPr/>
          </a:p>
        </p:txBody>
      </p:sp>
      <p:sp>
        <p:nvSpPr>
          <p:cNvPr id="100" name="Google Shape;100;p19"/>
          <p:cNvSpPr txBox="1"/>
          <p:nvPr/>
        </p:nvSpPr>
        <p:spPr>
          <a:xfrm>
            <a:off x="276925" y="845975"/>
            <a:ext cx="5895300" cy="5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SPECIAL MEETING/PUBLIC PARTICIPATION - FACEBOOK LIVE</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0"/>
          <p:cNvSpPr txBox="1"/>
          <p:nvPr>
            <p:ph idx="1" type="subTitle"/>
          </p:nvPr>
        </p:nvSpPr>
        <p:spPr>
          <a:xfrm>
            <a:off x="253125" y="1554400"/>
            <a:ext cx="8520600" cy="792600"/>
          </a:xfrm>
          <a:prstGeom prst="rect">
            <a:avLst/>
          </a:prstGeom>
        </p:spPr>
        <p:txBody>
          <a:bodyPr anchorCtr="0" anchor="t" bIns="91425" lIns="91425" spcFirstLastPara="1" rIns="91425" wrap="square" tIns="91425">
            <a:noAutofit/>
          </a:bodyPr>
          <a:lstStyle/>
          <a:p>
            <a:pPr indent="-317500" lvl="0" marL="457200" marR="0" rtl="0" algn="just">
              <a:lnSpc>
                <a:spcPct val="100000"/>
              </a:lnSpc>
              <a:spcBef>
                <a:spcPts val="0"/>
              </a:spcBef>
              <a:spcAft>
                <a:spcPts val="0"/>
              </a:spcAft>
              <a:buClr>
                <a:schemeClr val="dk1"/>
              </a:buClr>
              <a:buSzPts val="1400"/>
              <a:buChar char="●"/>
            </a:pPr>
            <a:r>
              <a:rPr lang="en" sz="1400">
                <a:solidFill>
                  <a:schemeClr val="dk1"/>
                </a:solidFill>
              </a:rPr>
              <a:t>Ipad, mount, tripod, microphone</a:t>
            </a:r>
            <a:endParaRPr sz="1400">
              <a:solidFill>
                <a:schemeClr val="dk1"/>
              </a:solidFill>
            </a:endParaRPr>
          </a:p>
          <a:p>
            <a:pPr indent="0" lvl="0" marL="0" marR="0" rtl="0" algn="just">
              <a:lnSpc>
                <a:spcPct val="100000"/>
              </a:lnSpc>
              <a:spcBef>
                <a:spcPts val="0"/>
              </a:spcBef>
              <a:spcAft>
                <a:spcPts val="0"/>
              </a:spcAft>
              <a:buNone/>
            </a:pPr>
            <a:r>
              <a:t/>
            </a:r>
            <a:endParaRPr sz="1400">
              <a:solidFill>
                <a:schemeClr val="dk1"/>
              </a:solidFill>
            </a:endParaRPr>
          </a:p>
          <a:p>
            <a:pPr indent="-317500" lvl="0" marL="457200" marR="0" rtl="0" algn="just">
              <a:lnSpc>
                <a:spcPct val="100000"/>
              </a:lnSpc>
              <a:spcBef>
                <a:spcPts val="0"/>
              </a:spcBef>
              <a:spcAft>
                <a:spcPts val="0"/>
              </a:spcAft>
              <a:buClr>
                <a:schemeClr val="dk1"/>
              </a:buClr>
              <a:buSzPts val="1400"/>
              <a:buChar char="●"/>
            </a:pPr>
            <a:r>
              <a:rPr lang="en" sz="1400">
                <a:solidFill>
                  <a:schemeClr val="dk1"/>
                </a:solidFill>
              </a:rPr>
              <a:t>Wifi and/or hotspot backup</a:t>
            </a:r>
            <a:endParaRPr sz="1400">
              <a:solidFill>
                <a:schemeClr val="dk1"/>
              </a:solidFill>
            </a:endParaRPr>
          </a:p>
          <a:p>
            <a:pPr indent="0" lvl="0" marL="0" marR="0" rtl="0" algn="just">
              <a:lnSpc>
                <a:spcPct val="100000"/>
              </a:lnSpc>
              <a:spcBef>
                <a:spcPts val="0"/>
              </a:spcBef>
              <a:spcAft>
                <a:spcPts val="0"/>
              </a:spcAft>
              <a:buNone/>
            </a:pPr>
            <a:r>
              <a:t/>
            </a:r>
            <a:endParaRPr sz="1400">
              <a:solidFill>
                <a:schemeClr val="dk1"/>
              </a:solidFill>
            </a:endParaRPr>
          </a:p>
          <a:p>
            <a:pPr indent="-317500" lvl="0" marL="457200" marR="0" rtl="0" algn="just">
              <a:lnSpc>
                <a:spcPct val="100000"/>
              </a:lnSpc>
              <a:spcBef>
                <a:spcPts val="0"/>
              </a:spcBef>
              <a:spcAft>
                <a:spcPts val="0"/>
              </a:spcAft>
              <a:buClr>
                <a:schemeClr val="dk1"/>
              </a:buClr>
              <a:buSzPts val="1400"/>
              <a:buChar char="●"/>
            </a:pPr>
            <a:r>
              <a:rPr lang="en" sz="1400">
                <a:solidFill>
                  <a:schemeClr val="dk1"/>
                </a:solidFill>
              </a:rPr>
              <a:t>Identify person to man the equipment and monitor public comments/reactions </a:t>
            </a:r>
            <a:endParaRPr sz="1400">
              <a:solidFill>
                <a:schemeClr val="dk1"/>
              </a:solidFill>
            </a:endParaRPr>
          </a:p>
          <a:p>
            <a:pPr indent="-317500" lvl="1" marL="914400" marR="0" rtl="0" algn="just">
              <a:lnSpc>
                <a:spcPct val="100000"/>
              </a:lnSpc>
              <a:spcBef>
                <a:spcPts val="0"/>
              </a:spcBef>
              <a:spcAft>
                <a:spcPts val="0"/>
              </a:spcAft>
              <a:buClr>
                <a:schemeClr val="dk1"/>
              </a:buClr>
              <a:buSzPts val="1400"/>
              <a:buChar char="○"/>
            </a:pPr>
            <a:r>
              <a:rPr lang="en" sz="1400">
                <a:solidFill>
                  <a:schemeClr val="dk1"/>
                </a:solidFill>
              </a:rPr>
              <a:t>Perhaps enlist 2 people if necessary</a:t>
            </a:r>
            <a:endParaRPr sz="1400">
              <a:solidFill>
                <a:schemeClr val="dk1"/>
              </a:solidFill>
            </a:endParaRPr>
          </a:p>
          <a:p>
            <a:pPr indent="0" lvl="0" marL="0" marR="0" rtl="0" algn="just">
              <a:lnSpc>
                <a:spcPct val="100000"/>
              </a:lnSpc>
              <a:spcBef>
                <a:spcPts val="0"/>
              </a:spcBef>
              <a:spcAft>
                <a:spcPts val="0"/>
              </a:spcAft>
              <a:buNone/>
            </a:pPr>
            <a:r>
              <a:t/>
            </a:r>
            <a:endParaRPr sz="1400">
              <a:solidFill>
                <a:schemeClr val="dk1"/>
              </a:solidFill>
            </a:endParaRPr>
          </a:p>
          <a:p>
            <a:pPr indent="-317500" lvl="0" marL="457200" marR="0" rtl="0" algn="just">
              <a:lnSpc>
                <a:spcPct val="100000"/>
              </a:lnSpc>
              <a:spcBef>
                <a:spcPts val="0"/>
              </a:spcBef>
              <a:spcAft>
                <a:spcPts val="0"/>
              </a:spcAft>
              <a:buClr>
                <a:schemeClr val="dk1"/>
              </a:buClr>
              <a:buSzPts val="1400"/>
              <a:buChar char="●"/>
            </a:pPr>
            <a:r>
              <a:rPr lang="en" sz="1400">
                <a:solidFill>
                  <a:schemeClr val="dk1"/>
                </a:solidFill>
              </a:rPr>
              <a:t>Test, test, test. Dry run record, listen to audio, ensure everyone can be heard clearly</a:t>
            </a:r>
            <a:endParaRPr sz="1400">
              <a:solidFill>
                <a:schemeClr val="dk1"/>
              </a:solidFill>
            </a:endParaRPr>
          </a:p>
          <a:p>
            <a:pPr indent="0" lvl="0" marL="0" marR="0" rtl="0" algn="just">
              <a:lnSpc>
                <a:spcPct val="100000"/>
              </a:lnSpc>
              <a:spcBef>
                <a:spcPts val="0"/>
              </a:spcBef>
              <a:spcAft>
                <a:spcPts val="0"/>
              </a:spcAft>
              <a:buNone/>
            </a:pPr>
            <a:r>
              <a:t/>
            </a:r>
            <a:endParaRPr sz="1400">
              <a:solidFill>
                <a:schemeClr val="dk1"/>
              </a:solidFill>
            </a:endParaRPr>
          </a:p>
          <a:p>
            <a:pPr indent="-317500" lvl="0" marL="457200" marR="0" rtl="0" algn="just">
              <a:lnSpc>
                <a:spcPct val="100000"/>
              </a:lnSpc>
              <a:spcBef>
                <a:spcPts val="0"/>
              </a:spcBef>
              <a:spcAft>
                <a:spcPts val="0"/>
              </a:spcAft>
              <a:buClr>
                <a:schemeClr val="dk1"/>
              </a:buClr>
              <a:buSzPts val="1400"/>
              <a:buChar char="●"/>
            </a:pPr>
            <a:r>
              <a:rPr lang="en" sz="1400" u="sng">
                <a:solidFill>
                  <a:schemeClr val="hlink"/>
                </a:solidFill>
                <a:hlinkClick r:id="rId3"/>
              </a:rPr>
              <a:t>TEST EXAMPLE</a:t>
            </a:r>
            <a:endParaRPr sz="1400">
              <a:solidFill>
                <a:schemeClr val="dk1"/>
              </a:solidFill>
            </a:endParaRPr>
          </a:p>
          <a:p>
            <a:pPr indent="0" lvl="0" marL="0" marR="0" rtl="0" algn="just">
              <a:lnSpc>
                <a:spcPct val="100000"/>
              </a:lnSpc>
              <a:spcBef>
                <a:spcPts val="0"/>
              </a:spcBef>
              <a:spcAft>
                <a:spcPts val="0"/>
              </a:spcAft>
              <a:buNone/>
            </a:pPr>
            <a:r>
              <a:t/>
            </a:r>
            <a:endParaRPr sz="1400">
              <a:solidFill>
                <a:schemeClr val="dk1"/>
              </a:solidFill>
            </a:endParaRPr>
          </a:p>
          <a:p>
            <a:pPr indent="0" lvl="0" marL="457200" rtl="0" algn="l">
              <a:lnSpc>
                <a:spcPct val="100000"/>
              </a:lnSpc>
              <a:spcBef>
                <a:spcPts val="1392"/>
              </a:spcBef>
              <a:spcAft>
                <a:spcPts val="0"/>
              </a:spcAft>
              <a:buNone/>
            </a:pPr>
            <a:r>
              <a:t/>
            </a:r>
            <a:endParaRPr sz="1100">
              <a:solidFill>
                <a:srgbClr val="222222"/>
              </a:solidFill>
              <a:highlight>
                <a:srgbClr val="FFFFFF"/>
              </a:highlight>
              <a:latin typeface="Times New Roman"/>
              <a:ea typeface="Times New Roman"/>
              <a:cs typeface="Times New Roman"/>
              <a:sym typeface="Times New Roman"/>
            </a:endParaRPr>
          </a:p>
          <a:p>
            <a:pPr indent="0" lvl="0" marL="0" rtl="0" algn="ctr">
              <a:spcBef>
                <a:spcPts val="0"/>
              </a:spcBef>
              <a:spcAft>
                <a:spcPts val="0"/>
              </a:spcAft>
              <a:buNone/>
            </a:pPr>
            <a:r>
              <a:t/>
            </a:r>
            <a:endParaRPr/>
          </a:p>
        </p:txBody>
      </p:sp>
      <p:sp>
        <p:nvSpPr>
          <p:cNvPr id="106" name="Google Shape;106;p20"/>
          <p:cNvSpPr txBox="1"/>
          <p:nvPr/>
        </p:nvSpPr>
        <p:spPr>
          <a:xfrm>
            <a:off x="95100" y="178175"/>
            <a:ext cx="7898700" cy="6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USING TECH TO CONDUCT BUSINESS DURING COVID-19</a:t>
            </a:r>
            <a:endParaRPr b="1" sz="1800"/>
          </a:p>
          <a:p>
            <a:pPr indent="0" lvl="0" marL="0" rtl="0" algn="l">
              <a:spcBef>
                <a:spcPts val="0"/>
              </a:spcBef>
              <a:spcAft>
                <a:spcPts val="0"/>
              </a:spcAft>
              <a:buNone/>
            </a:pPr>
            <a:r>
              <a:t/>
            </a:r>
            <a:endParaRPr/>
          </a:p>
        </p:txBody>
      </p:sp>
      <p:sp>
        <p:nvSpPr>
          <p:cNvPr id="107" name="Google Shape;107;p20"/>
          <p:cNvSpPr txBox="1"/>
          <p:nvPr/>
        </p:nvSpPr>
        <p:spPr>
          <a:xfrm>
            <a:off x="253125" y="766850"/>
            <a:ext cx="5895300" cy="5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SPECIAL MEETING/PUBLIC PARTICIPATION - FACEBOOK LIVE</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1"/>
          <p:cNvSpPr txBox="1"/>
          <p:nvPr>
            <p:ph idx="1" type="subTitle"/>
          </p:nvPr>
        </p:nvSpPr>
        <p:spPr>
          <a:xfrm>
            <a:off x="311700" y="1650375"/>
            <a:ext cx="8520600" cy="7926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800" u="sng">
                <a:solidFill>
                  <a:schemeClr val="hlink"/>
                </a:solidFill>
                <a:hlinkClick r:id="rId3"/>
              </a:rPr>
              <a:t>Zoom</a:t>
            </a:r>
            <a:r>
              <a:rPr lang="en" sz="1800">
                <a:solidFill>
                  <a:schemeClr val="dk1"/>
                </a:solidFill>
              </a:rPr>
              <a:t> </a:t>
            </a:r>
            <a:endParaRPr sz="1800">
              <a:solidFill>
                <a:schemeClr val="dk1"/>
              </a:solidFill>
            </a:endParaRPr>
          </a:p>
          <a:p>
            <a:pPr indent="0" lvl="0" marL="0" rtl="0" algn="l">
              <a:lnSpc>
                <a:spcPct val="100000"/>
              </a:lnSpc>
              <a:spcBef>
                <a:spcPts val="0"/>
              </a:spcBef>
              <a:spcAft>
                <a:spcPts val="0"/>
              </a:spcAft>
              <a:buNone/>
            </a:pPr>
            <a:r>
              <a:t/>
            </a:r>
            <a:endParaRPr sz="1800">
              <a:solidFill>
                <a:schemeClr val="dk1"/>
              </a:solidFill>
            </a:endParaRPr>
          </a:p>
          <a:p>
            <a:pPr indent="-342900" lvl="0" marL="457200" rtl="0" algn="l">
              <a:lnSpc>
                <a:spcPct val="100000"/>
              </a:lnSpc>
              <a:spcBef>
                <a:spcPts val="0"/>
              </a:spcBef>
              <a:spcAft>
                <a:spcPts val="0"/>
              </a:spcAft>
              <a:buSzPts val="1800"/>
              <a:buChar char="●"/>
            </a:pPr>
            <a:r>
              <a:rPr lang="en" sz="1800" u="sng">
                <a:solidFill>
                  <a:schemeClr val="hlink"/>
                </a:solidFill>
                <a:hlinkClick r:id="rId4"/>
              </a:rPr>
              <a:t>Google Hangouts</a:t>
            </a:r>
            <a:endParaRPr/>
          </a:p>
          <a:p>
            <a:pPr indent="0" lvl="0" marL="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sz="1800" u="sng">
                <a:solidFill>
                  <a:schemeClr val="hlink"/>
                </a:solidFill>
                <a:highlight>
                  <a:srgbClr val="FFFFFF"/>
                </a:highlight>
                <a:hlinkClick r:id="rId5"/>
              </a:rPr>
              <a:t>6 Differences Between Zoom &amp; Google Hangouts You Should Know</a:t>
            </a:r>
            <a:endParaRPr/>
          </a:p>
          <a:p>
            <a:pPr indent="0" lvl="0" marL="457200" rtl="0" algn="l">
              <a:lnSpc>
                <a:spcPct val="100000"/>
              </a:lnSpc>
              <a:spcBef>
                <a:spcPts val="0"/>
              </a:spcBef>
              <a:spcAft>
                <a:spcPts val="0"/>
              </a:spcAft>
              <a:buNone/>
            </a:pPr>
            <a:r>
              <a:t/>
            </a:r>
            <a:endParaRPr sz="600"/>
          </a:p>
          <a:p>
            <a:pPr indent="-342900" lvl="0" marL="457200" rtl="0" algn="l">
              <a:lnSpc>
                <a:spcPct val="140000"/>
              </a:lnSpc>
              <a:spcBef>
                <a:spcPts val="2400"/>
              </a:spcBef>
              <a:spcAft>
                <a:spcPts val="0"/>
              </a:spcAft>
              <a:buSzPts val="1800"/>
              <a:buChar char="●"/>
            </a:pPr>
            <a:r>
              <a:rPr lang="en" sz="1800" u="sng">
                <a:solidFill>
                  <a:schemeClr val="hlink"/>
                </a:solidFill>
                <a:hlinkClick r:id="rId6"/>
              </a:rPr>
              <a:t>Go To Meeting</a:t>
            </a:r>
            <a:endParaRPr sz="1800">
              <a:solidFill>
                <a:schemeClr val="dk1"/>
              </a:solidFill>
            </a:endParaRPr>
          </a:p>
          <a:p>
            <a:pPr indent="0" lvl="0" marL="0" rtl="0" algn="l">
              <a:lnSpc>
                <a:spcPct val="100000"/>
              </a:lnSpc>
              <a:spcBef>
                <a:spcPts val="600"/>
              </a:spcBef>
              <a:spcAft>
                <a:spcPts val="0"/>
              </a:spcAft>
              <a:buNone/>
            </a:pPr>
            <a:r>
              <a:t/>
            </a:r>
            <a:endParaRPr sz="1400">
              <a:solidFill>
                <a:srgbClr val="222222"/>
              </a:solidFill>
              <a:highlight>
                <a:srgbClr val="FFFFFF"/>
              </a:highlight>
            </a:endParaRPr>
          </a:p>
          <a:p>
            <a:pPr indent="0" lvl="0" marL="0" rtl="0" algn="l">
              <a:lnSpc>
                <a:spcPct val="100000"/>
              </a:lnSpc>
              <a:spcBef>
                <a:spcPts val="0"/>
              </a:spcBef>
              <a:spcAft>
                <a:spcPts val="0"/>
              </a:spcAft>
              <a:buNone/>
            </a:pPr>
            <a:r>
              <a:t/>
            </a:r>
            <a:endParaRPr sz="1400">
              <a:solidFill>
                <a:srgbClr val="222222"/>
              </a:solidFill>
              <a:highlight>
                <a:srgbClr val="FFFFFF"/>
              </a:highlight>
            </a:endParaRPr>
          </a:p>
          <a:p>
            <a:pPr indent="0" lvl="0" marL="0" rtl="0" algn="l">
              <a:lnSpc>
                <a:spcPct val="100000"/>
              </a:lnSpc>
              <a:spcBef>
                <a:spcPts val="0"/>
              </a:spcBef>
              <a:spcAft>
                <a:spcPts val="0"/>
              </a:spcAft>
              <a:buNone/>
            </a:pPr>
            <a:r>
              <a:t/>
            </a:r>
            <a:endParaRPr sz="1400">
              <a:solidFill>
                <a:srgbClr val="222222"/>
              </a:solidFill>
              <a:highlight>
                <a:srgbClr val="FFFFFF"/>
              </a:highlight>
            </a:endParaRPr>
          </a:p>
          <a:p>
            <a:pPr indent="0" lvl="0" marL="0" rtl="0" algn="ctr">
              <a:spcBef>
                <a:spcPts val="0"/>
              </a:spcBef>
              <a:spcAft>
                <a:spcPts val="0"/>
              </a:spcAft>
              <a:buNone/>
            </a:pPr>
            <a:r>
              <a:t/>
            </a:r>
            <a:endParaRPr/>
          </a:p>
        </p:txBody>
      </p:sp>
      <p:sp>
        <p:nvSpPr>
          <p:cNvPr id="113" name="Google Shape;113;p21"/>
          <p:cNvSpPr txBox="1"/>
          <p:nvPr/>
        </p:nvSpPr>
        <p:spPr>
          <a:xfrm>
            <a:off x="311700" y="249125"/>
            <a:ext cx="7898700" cy="6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USING TECH TO CONDUCT BUSINESS DURING COVID-19</a:t>
            </a:r>
            <a:endParaRPr b="1" sz="1800"/>
          </a:p>
          <a:p>
            <a:pPr indent="0" lvl="0" marL="0" rtl="0" algn="l">
              <a:spcBef>
                <a:spcPts val="0"/>
              </a:spcBef>
              <a:spcAft>
                <a:spcPts val="0"/>
              </a:spcAft>
              <a:buNone/>
            </a:pPr>
            <a:r>
              <a:t/>
            </a:r>
            <a:endParaRPr/>
          </a:p>
        </p:txBody>
      </p:sp>
      <p:sp>
        <p:nvSpPr>
          <p:cNvPr id="114" name="Google Shape;114;p21"/>
          <p:cNvSpPr txBox="1"/>
          <p:nvPr/>
        </p:nvSpPr>
        <p:spPr>
          <a:xfrm>
            <a:off x="369250" y="1070175"/>
            <a:ext cx="6145800" cy="5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POPULAR DIGITAL PLATFORMS FOR MEETINGS</a:t>
            </a:r>
            <a:endParaRPr b="1"/>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