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6" r:id="rId38"/>
    <p:sldId id="297" r:id="rId39"/>
    <p:sldId id="298" r:id="rId40"/>
    <p:sldId id="299" r:id="rId41"/>
    <p:sldId id="300" r:id="rId42"/>
    <p:sldId id="306" r:id="rId43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60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1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4" y="6644640"/>
            <a:ext cx="2514600" cy="703326"/>
          </a:xfrm>
          <a:prstGeom prst="rect">
            <a:avLst/>
          </a:prstGeom>
        </p:spPr>
      </p:pic>
      <p:sp>
        <p:nvSpPr>
          <p:cNvPr id="7" name="object 1"/>
          <p:cNvSpPr/>
          <p:nvPr/>
        </p:nvSpPr>
        <p:spPr>
          <a:xfrm>
            <a:off x="4586478" y="7254238"/>
            <a:ext cx="885444" cy="445008"/>
          </a:xfrm>
          <a:custGeom>
            <a:avLst/>
            <a:gdLst/>
            <a:ahLst/>
            <a:cxnLst/>
            <a:rect l="l" t="t" r="r" b="b"/>
            <a:pathLst>
              <a:path w="885444" h="445008">
                <a:moveTo>
                  <a:pt x="0" y="445008"/>
                </a:moveTo>
                <a:lnTo>
                  <a:pt x="0" y="0"/>
                </a:lnTo>
                <a:lnTo>
                  <a:pt x="885444" y="0"/>
                </a:lnTo>
                <a:lnTo>
                  <a:pt x="885444" y="445008"/>
                </a:lnTo>
                <a:lnTo>
                  <a:pt x="0" y="4450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3001264" y="5953670"/>
            <a:ext cx="4752968" cy="2785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10" spc="10" dirty="0">
                <a:solidFill>
                  <a:srgbClr val="001427"/>
                </a:solidFill>
                <a:latin typeface="Arial"/>
                <a:cs typeface="Arial"/>
              </a:rPr>
              <a:t>FINDINGS &amp; POLICY RECOMMENDATIONS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027175" y="5459767"/>
            <a:ext cx="8468613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10" b="1" spc="10" dirty="0">
                <a:solidFill>
                  <a:srgbClr val="001F3D"/>
                </a:solidFill>
                <a:latin typeface="Arial"/>
                <a:cs typeface="Arial"/>
              </a:rPr>
              <a:t>SOUTHEAST MINNESOTA REGIONAL ECONOMIC STUDY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888224" y="6422607"/>
            <a:ext cx="589905" cy="2800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6E6E6E"/>
                </a:solidFill>
                <a:latin typeface="Arial"/>
                <a:cs typeface="Arial"/>
              </a:rPr>
              <a:t> 2018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2"/>
          <p:cNvSpPr/>
          <p:nvPr/>
        </p:nvSpPr>
        <p:spPr>
          <a:xfrm>
            <a:off x="442341" y="3520059"/>
            <a:ext cx="1215390" cy="502919"/>
          </a:xfrm>
          <a:custGeom>
            <a:avLst/>
            <a:gdLst/>
            <a:ahLst/>
            <a:cxnLst/>
            <a:rect l="l" t="t" r="r" b="b"/>
            <a:pathLst>
              <a:path w="1215390" h="502919">
                <a:moveTo>
                  <a:pt x="0" y="502919"/>
                </a:moveTo>
                <a:lnTo>
                  <a:pt x="0" y="0"/>
                </a:lnTo>
                <a:lnTo>
                  <a:pt x="1215390" y="0"/>
                </a:lnTo>
                <a:lnTo>
                  <a:pt x="1215390" y="502919"/>
                </a:lnTo>
                <a:lnTo>
                  <a:pt x="0" y="502919"/>
                </a:lnTo>
                <a:close/>
              </a:path>
            </a:pathLst>
          </a:custGeom>
          <a:solidFill>
            <a:srgbClr val="589B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3"/>
          <p:cNvSpPr/>
          <p:nvPr/>
        </p:nvSpPr>
        <p:spPr>
          <a:xfrm>
            <a:off x="435864" y="3513581"/>
            <a:ext cx="1228343" cy="515874"/>
          </a:xfrm>
          <a:custGeom>
            <a:avLst/>
            <a:gdLst/>
            <a:ahLst/>
            <a:cxnLst/>
            <a:rect l="l" t="t" r="r" b="b"/>
            <a:pathLst>
              <a:path w="1228343" h="515874">
                <a:moveTo>
                  <a:pt x="6477" y="509397"/>
                </a:moveTo>
                <a:lnTo>
                  <a:pt x="6477" y="6478"/>
                </a:lnTo>
                <a:lnTo>
                  <a:pt x="1221867" y="6478"/>
                </a:lnTo>
                <a:lnTo>
                  <a:pt x="1221867" y="509397"/>
                </a:lnTo>
                <a:lnTo>
                  <a:pt x="6477" y="509397"/>
                </a:lnTo>
                <a:close/>
              </a:path>
            </a:pathLst>
          </a:custGeom>
          <a:ln w="12954">
            <a:solidFill>
              <a:srgbClr val="3E71B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565404" y="3553662"/>
            <a:ext cx="1021078" cy="4434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14122">
              <a:lnSpc>
                <a:spcPct val="100000"/>
              </a:lnSpc>
            </a:pP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CLIENT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39" spc="10" dirty="0">
                <a:solidFill>
                  <a:srgbClr val="FFFFFF"/>
                </a:solidFill>
                <a:latin typeface="Arial"/>
                <a:cs typeface="Arial"/>
              </a:rPr>
              <a:t>LOGO HERE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029200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34" y="6603492"/>
            <a:ext cx="1387602" cy="747522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68" y="6722364"/>
            <a:ext cx="1188720" cy="5105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844029" cy="2983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Employment in the Region has steadily increased over the last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5244" y="693636"/>
            <a:ext cx="8699679" cy="5145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several decades, adding more than 80,000 jobs since 1970. Since 2009, the Region’s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job growth has exceeded other more rural parts of the state.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12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48640" y="6694461"/>
            <a:ext cx="771177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29" i="1" spc="10" dirty="0">
                <a:solidFill>
                  <a:srgbClr val="A7A7A7"/>
                </a:solidFill>
                <a:latin typeface="Arial"/>
                <a:cs typeface="Arial"/>
              </a:rPr>
              <a:t>Source: Emsi</a:t>
            </a:r>
            <a:endParaRPr sz="900">
              <a:latin typeface="Arial"/>
              <a:cs typeface="Arial"/>
            </a:endParaRPr>
          </a:p>
        </p:txBody>
      </p:sp>
      <p:pic>
        <p:nvPicPr>
          <p:cNvPr id="3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" y="1981200"/>
            <a:ext cx="8947404" cy="4655058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6" y="4641342"/>
            <a:ext cx="1876043" cy="1994916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4888230" y="5356098"/>
            <a:ext cx="877823" cy="876300"/>
          </a:xfrm>
          <a:custGeom>
            <a:avLst/>
            <a:gdLst/>
            <a:ahLst/>
            <a:cxnLst/>
            <a:rect l="l" t="t" r="r" b="b"/>
            <a:pathLst>
              <a:path w="877823" h="876300">
                <a:moveTo>
                  <a:pt x="24130" y="852043"/>
                </a:moveTo>
                <a:lnTo>
                  <a:pt x="855726" y="854202"/>
                </a:lnTo>
                <a:lnTo>
                  <a:pt x="851789" y="830580"/>
                </a:lnTo>
                <a:lnTo>
                  <a:pt x="851789" y="806958"/>
                </a:lnTo>
                <a:lnTo>
                  <a:pt x="851789" y="785368"/>
                </a:lnTo>
                <a:lnTo>
                  <a:pt x="837819" y="725170"/>
                </a:lnTo>
                <a:lnTo>
                  <a:pt x="843788" y="656336"/>
                </a:lnTo>
                <a:lnTo>
                  <a:pt x="827786" y="615569"/>
                </a:lnTo>
                <a:lnTo>
                  <a:pt x="775970" y="535940"/>
                </a:lnTo>
                <a:lnTo>
                  <a:pt x="716153" y="488696"/>
                </a:lnTo>
                <a:lnTo>
                  <a:pt x="690245" y="488696"/>
                </a:lnTo>
                <a:lnTo>
                  <a:pt x="572516" y="383286"/>
                </a:lnTo>
                <a:lnTo>
                  <a:pt x="538607" y="314579"/>
                </a:lnTo>
                <a:lnTo>
                  <a:pt x="536575" y="290830"/>
                </a:lnTo>
                <a:lnTo>
                  <a:pt x="520700" y="265049"/>
                </a:lnTo>
                <a:lnTo>
                  <a:pt x="458851" y="228473"/>
                </a:lnTo>
                <a:lnTo>
                  <a:pt x="424942" y="215646"/>
                </a:lnTo>
                <a:lnTo>
                  <a:pt x="391033" y="200533"/>
                </a:lnTo>
                <a:lnTo>
                  <a:pt x="367157" y="181229"/>
                </a:lnTo>
                <a:lnTo>
                  <a:pt x="357124" y="142494"/>
                </a:lnTo>
                <a:lnTo>
                  <a:pt x="349123" y="136017"/>
                </a:lnTo>
                <a:lnTo>
                  <a:pt x="291338" y="123190"/>
                </a:lnTo>
                <a:lnTo>
                  <a:pt x="225552" y="95250"/>
                </a:lnTo>
                <a:lnTo>
                  <a:pt x="209550" y="65151"/>
                </a:lnTo>
                <a:lnTo>
                  <a:pt x="167640" y="22098"/>
                </a:lnTo>
                <a:lnTo>
                  <a:pt x="169672" y="80137"/>
                </a:lnTo>
                <a:lnTo>
                  <a:pt x="139700" y="77978"/>
                </a:lnTo>
                <a:lnTo>
                  <a:pt x="139700" y="142494"/>
                </a:lnTo>
                <a:lnTo>
                  <a:pt x="85979" y="142494"/>
                </a:lnTo>
                <a:lnTo>
                  <a:pt x="83947" y="157607"/>
                </a:lnTo>
                <a:lnTo>
                  <a:pt x="32131" y="161798"/>
                </a:lnTo>
                <a:lnTo>
                  <a:pt x="28067" y="376809"/>
                </a:lnTo>
                <a:lnTo>
                  <a:pt x="22098" y="378968"/>
                </a:lnTo>
                <a:lnTo>
                  <a:pt x="24130" y="852043"/>
                </a:lnTo>
                <a:close/>
              </a:path>
            </a:pathLst>
          </a:custGeom>
          <a:ln w="44196">
            <a:solidFill>
              <a:srgbClr val="00B0F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2927858" y="1607529"/>
            <a:ext cx="408794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Statewide Change in Jobs, 2009-2016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810753" cy="7813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Health care, manufacturing, and government are the Region’s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largest industry employers. Combined, these industries make up more than 50% of the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Region’s jobs.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13</a:t>
            </a:r>
            <a:endParaRPr sz="13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198620" y="2459736"/>
            <a:ext cx="3937254" cy="3076194"/>
          </a:xfrm>
          <a:custGeom>
            <a:avLst/>
            <a:gdLst/>
            <a:ahLst/>
            <a:cxnLst/>
            <a:rect l="l" t="t" r="r" b="b"/>
            <a:pathLst>
              <a:path w="3937254" h="3076194">
                <a:moveTo>
                  <a:pt x="3937254" y="3076194"/>
                </a:moveTo>
                <a:lnTo>
                  <a:pt x="0" y="3076194"/>
                </a:lnTo>
                <a:lnTo>
                  <a:pt x="0" y="2910078"/>
                </a:lnTo>
                <a:lnTo>
                  <a:pt x="3937254" y="2910078"/>
                </a:lnTo>
                <a:close/>
                <a:moveTo>
                  <a:pt x="1937004" y="2494788"/>
                </a:moveTo>
                <a:lnTo>
                  <a:pt x="0" y="2494788"/>
                </a:lnTo>
                <a:lnTo>
                  <a:pt x="0" y="2327910"/>
                </a:lnTo>
                <a:lnTo>
                  <a:pt x="1937004" y="2327910"/>
                </a:lnTo>
                <a:close/>
                <a:moveTo>
                  <a:pt x="1911858" y="1912620"/>
                </a:moveTo>
                <a:lnTo>
                  <a:pt x="0" y="1912620"/>
                </a:lnTo>
                <a:lnTo>
                  <a:pt x="0" y="1746504"/>
                </a:lnTo>
                <a:lnTo>
                  <a:pt x="1911858" y="1746504"/>
                </a:lnTo>
                <a:close/>
                <a:moveTo>
                  <a:pt x="1543812" y="1330452"/>
                </a:moveTo>
                <a:lnTo>
                  <a:pt x="0" y="1330452"/>
                </a:lnTo>
                <a:lnTo>
                  <a:pt x="0" y="1164335"/>
                </a:lnTo>
                <a:lnTo>
                  <a:pt x="1543812" y="1164335"/>
                </a:lnTo>
                <a:close/>
                <a:moveTo>
                  <a:pt x="1180338" y="748284"/>
                </a:moveTo>
                <a:lnTo>
                  <a:pt x="0" y="748284"/>
                </a:lnTo>
                <a:lnTo>
                  <a:pt x="0" y="582168"/>
                </a:lnTo>
                <a:lnTo>
                  <a:pt x="1180338" y="582168"/>
                </a:lnTo>
                <a:close/>
                <a:moveTo>
                  <a:pt x="631698" y="166116"/>
                </a:moveTo>
                <a:lnTo>
                  <a:pt x="0" y="166116"/>
                </a:lnTo>
                <a:lnTo>
                  <a:pt x="0" y="0"/>
                </a:lnTo>
                <a:lnTo>
                  <a:pt x="631698" y="0"/>
                </a:lnTo>
                <a:close/>
              </a:path>
            </a:pathLst>
          </a:custGeom>
          <a:solidFill>
            <a:srgbClr val="7D7D7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198620" y="2293620"/>
            <a:ext cx="4375404" cy="3076194"/>
          </a:xfrm>
          <a:custGeom>
            <a:avLst/>
            <a:gdLst/>
            <a:ahLst/>
            <a:cxnLst/>
            <a:rect l="l" t="t" r="r" b="b"/>
            <a:pathLst>
              <a:path w="4375404" h="3076194">
                <a:moveTo>
                  <a:pt x="4375404" y="3076194"/>
                </a:moveTo>
                <a:lnTo>
                  <a:pt x="0" y="3076194"/>
                </a:lnTo>
                <a:lnTo>
                  <a:pt x="0" y="2910078"/>
                </a:lnTo>
                <a:lnTo>
                  <a:pt x="4375404" y="2910078"/>
                </a:lnTo>
                <a:close/>
                <a:moveTo>
                  <a:pt x="1984248" y="2494026"/>
                </a:moveTo>
                <a:lnTo>
                  <a:pt x="0" y="2494026"/>
                </a:lnTo>
                <a:lnTo>
                  <a:pt x="0" y="2327910"/>
                </a:lnTo>
                <a:lnTo>
                  <a:pt x="1984248" y="2327910"/>
                </a:lnTo>
                <a:close/>
                <a:moveTo>
                  <a:pt x="1959102" y="1912620"/>
                </a:moveTo>
                <a:lnTo>
                  <a:pt x="0" y="1912620"/>
                </a:lnTo>
                <a:lnTo>
                  <a:pt x="0" y="1745742"/>
                </a:lnTo>
                <a:lnTo>
                  <a:pt x="1959102" y="1745742"/>
                </a:lnTo>
                <a:close/>
                <a:moveTo>
                  <a:pt x="1564386" y="1330451"/>
                </a:moveTo>
                <a:lnTo>
                  <a:pt x="0" y="1330451"/>
                </a:lnTo>
                <a:lnTo>
                  <a:pt x="0" y="1164336"/>
                </a:lnTo>
                <a:lnTo>
                  <a:pt x="1564386" y="1164336"/>
                </a:lnTo>
                <a:close/>
                <a:moveTo>
                  <a:pt x="1328166" y="748284"/>
                </a:moveTo>
                <a:lnTo>
                  <a:pt x="0" y="748284"/>
                </a:lnTo>
                <a:lnTo>
                  <a:pt x="0" y="582168"/>
                </a:lnTo>
                <a:lnTo>
                  <a:pt x="1328166" y="582168"/>
                </a:lnTo>
                <a:close/>
                <a:moveTo>
                  <a:pt x="656844" y="166116"/>
                </a:moveTo>
                <a:lnTo>
                  <a:pt x="0" y="166116"/>
                </a:lnTo>
                <a:lnTo>
                  <a:pt x="0" y="0"/>
                </a:lnTo>
                <a:lnTo>
                  <a:pt x="656844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94048" y="2164080"/>
            <a:ext cx="9906" cy="3502152"/>
          </a:xfrm>
          <a:custGeom>
            <a:avLst/>
            <a:gdLst/>
            <a:ahLst/>
            <a:cxnLst/>
            <a:rect l="l" t="t" r="r" b="b"/>
            <a:pathLst>
              <a:path w="9906" h="3502152">
                <a:moveTo>
                  <a:pt x="4953" y="3497199"/>
                </a:moveTo>
                <a:lnTo>
                  <a:pt x="4953" y="4953"/>
                </a:lnTo>
              </a:path>
            </a:pathLst>
          </a:custGeom>
          <a:ln w="9906">
            <a:solidFill>
              <a:srgbClr val="A6A6A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4016502" y="5806657"/>
            <a:ext cx="224775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 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906772" y="5806657"/>
            <a:ext cx="896537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 15,000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062980" y="5806657"/>
            <a:ext cx="89653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 30,000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218934" y="5806657"/>
            <a:ext cx="89653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 45,000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374888" y="5806657"/>
            <a:ext cx="89653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 60,000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43560" y="5226775"/>
            <a:ext cx="3513621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Health Care and Social Assistance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754884" y="4644390"/>
            <a:ext cx="1303528" cy="2707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Government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535428" y="4062693"/>
            <a:ext cx="152298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Manufacturing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740660" y="3480525"/>
            <a:ext cx="1316942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latin typeface="Arial"/>
                <a:cs typeface="Arial"/>
              </a:rPr>
              <a:t>Retail Trade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3244596" y="2898611"/>
            <a:ext cx="813509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Tourism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786888" y="2316443"/>
            <a:ext cx="127101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spc="10" dirty="0">
                <a:latin typeface="Arial"/>
                <a:cs typeface="Arial"/>
              </a:rPr>
              <a:t>Construction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441953" y="1734021"/>
            <a:ext cx="3055432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Major Industries, 2009-2017</a:t>
            </a:r>
            <a:endParaRPr sz="18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143756" y="6278118"/>
            <a:ext cx="124968" cy="124206"/>
          </a:xfrm>
          <a:custGeom>
            <a:avLst/>
            <a:gdLst/>
            <a:ahLst/>
            <a:cxnLst/>
            <a:rect l="l" t="t" r="r" b="b"/>
            <a:pathLst>
              <a:path w="124968" h="124206">
                <a:moveTo>
                  <a:pt x="0" y="124206"/>
                </a:moveTo>
                <a:lnTo>
                  <a:pt x="0" y="0"/>
                </a:lnTo>
                <a:lnTo>
                  <a:pt x="124968" y="0"/>
                </a:lnTo>
                <a:lnTo>
                  <a:pt x="124968" y="124206"/>
                </a:lnTo>
                <a:lnTo>
                  <a:pt x="0" y="124206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4326382" y="6197055"/>
            <a:ext cx="631004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2017</a:t>
            </a:r>
            <a:endParaRPr sz="20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061204" y="6278118"/>
            <a:ext cx="124968" cy="124206"/>
          </a:xfrm>
          <a:custGeom>
            <a:avLst/>
            <a:gdLst/>
            <a:ahLst/>
            <a:cxnLst/>
            <a:rect l="l" t="t" r="r" b="b"/>
            <a:pathLst>
              <a:path w="124968" h="124206">
                <a:moveTo>
                  <a:pt x="0" y="124206"/>
                </a:moveTo>
                <a:lnTo>
                  <a:pt x="0" y="0"/>
                </a:lnTo>
                <a:lnTo>
                  <a:pt x="124968" y="0"/>
                </a:lnTo>
                <a:lnTo>
                  <a:pt x="124968" y="124206"/>
                </a:lnTo>
                <a:lnTo>
                  <a:pt x="0" y="124206"/>
                </a:lnTo>
                <a:close/>
              </a:path>
            </a:pathLst>
          </a:custGeom>
          <a:solidFill>
            <a:srgbClr val="7D7D7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text 1"/>
          <p:cNvSpPr txBox="1"/>
          <p:nvPr/>
        </p:nvSpPr>
        <p:spPr>
          <a:xfrm>
            <a:off x="5243830" y="6197055"/>
            <a:ext cx="63100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2009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703310" y="5125175"/>
            <a:ext cx="868318" cy="5752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i="1" spc="10" dirty="0">
                <a:solidFill>
                  <a:srgbClr val="001427"/>
                </a:solidFill>
                <a:latin typeface="Arial"/>
                <a:cs typeface="Arial"/>
              </a:rPr>
              <a:t>+5,680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i="1" spc="10" dirty="0">
                <a:solidFill>
                  <a:srgbClr val="001427"/>
                </a:solidFill>
                <a:latin typeface="Arial"/>
                <a:cs typeface="Arial"/>
              </a:rPr>
              <a:t>jobs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6387338" y="4667467"/>
            <a:ext cx="1123334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i="1" spc="10" dirty="0">
                <a:solidFill>
                  <a:srgbClr val="001427"/>
                </a:solidFill>
                <a:latin typeface="Arial"/>
                <a:cs typeface="Arial"/>
              </a:rPr>
              <a:t>+610 jobs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334252" y="4075176"/>
            <a:ext cx="1124965" cy="2707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i="1" spc="10" dirty="0">
                <a:solidFill>
                  <a:srgbClr val="001427"/>
                </a:solidFill>
                <a:latin typeface="Arial"/>
                <a:cs typeface="Arial"/>
              </a:rPr>
              <a:t>+605 jobs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5902706" y="3459443"/>
            <a:ext cx="112333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i="1" spc="10" dirty="0">
                <a:solidFill>
                  <a:srgbClr val="001427"/>
                </a:solidFill>
                <a:latin typeface="Arial"/>
                <a:cs typeface="Arial"/>
              </a:rPr>
              <a:t>+265 jobs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5684012" y="2956777"/>
            <a:ext cx="1331404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i="1" spc="10" dirty="0">
                <a:solidFill>
                  <a:srgbClr val="001427"/>
                </a:solidFill>
                <a:latin typeface="Arial"/>
                <a:cs typeface="Arial"/>
              </a:rPr>
              <a:t>+1,920 jobs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981956" y="2322793"/>
            <a:ext cx="112333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i="1" spc="10" dirty="0">
                <a:solidFill>
                  <a:srgbClr val="001427"/>
                </a:solidFill>
                <a:latin typeface="Arial"/>
                <a:cs typeface="Arial"/>
              </a:rPr>
              <a:t>+320 jobs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548640" y="6694461"/>
            <a:ext cx="5761468" cy="3458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Note, Tourism includes Arts, Entertainment, and Recreation and Accommodation and Food Services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i="1" spc="10" dirty="0">
                <a:solidFill>
                  <a:srgbClr val="A7A7A7"/>
                </a:solidFill>
                <a:latin typeface="Arial"/>
                <a:cs typeface="Arial"/>
              </a:rPr>
              <a:t>Source: Emsi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5706618" y="2537460"/>
            <a:ext cx="813054" cy="3022092"/>
          </a:xfrm>
          <a:custGeom>
            <a:avLst/>
            <a:gdLst/>
            <a:ahLst/>
            <a:cxnLst/>
            <a:rect l="l" t="t" r="r" b="b"/>
            <a:pathLst>
              <a:path w="813054" h="3022092">
                <a:moveTo>
                  <a:pt x="0" y="3022092"/>
                </a:moveTo>
                <a:lnTo>
                  <a:pt x="0" y="0"/>
                </a:lnTo>
                <a:lnTo>
                  <a:pt x="813054" y="0"/>
                </a:lnTo>
                <a:lnTo>
                  <a:pt x="813054" y="3022092"/>
                </a:lnTo>
                <a:lnTo>
                  <a:pt x="0" y="3022092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739128" y="2558034"/>
            <a:ext cx="813054" cy="3001518"/>
          </a:xfrm>
          <a:custGeom>
            <a:avLst/>
            <a:gdLst/>
            <a:ahLst/>
            <a:cxnLst/>
            <a:rect l="l" t="t" r="r" b="b"/>
            <a:pathLst>
              <a:path w="813054" h="3001518">
                <a:moveTo>
                  <a:pt x="0" y="3001518"/>
                </a:moveTo>
                <a:lnTo>
                  <a:pt x="0" y="0"/>
                </a:lnTo>
                <a:lnTo>
                  <a:pt x="813054" y="0"/>
                </a:lnTo>
                <a:lnTo>
                  <a:pt x="813054" y="3001518"/>
                </a:lnTo>
                <a:lnTo>
                  <a:pt x="0" y="3001518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71638" y="4284726"/>
            <a:ext cx="813054" cy="1274826"/>
          </a:xfrm>
          <a:custGeom>
            <a:avLst/>
            <a:gdLst/>
            <a:ahLst/>
            <a:cxnLst/>
            <a:rect l="l" t="t" r="r" b="b"/>
            <a:pathLst>
              <a:path w="813054" h="1274826">
                <a:moveTo>
                  <a:pt x="0" y="1274826"/>
                </a:moveTo>
                <a:lnTo>
                  <a:pt x="0" y="0"/>
                </a:lnTo>
                <a:lnTo>
                  <a:pt x="813054" y="0"/>
                </a:lnTo>
                <a:lnTo>
                  <a:pt x="813054" y="1274826"/>
                </a:lnTo>
                <a:lnTo>
                  <a:pt x="0" y="1274826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11268" y="5554980"/>
            <a:ext cx="4668012" cy="9906"/>
          </a:xfrm>
          <a:custGeom>
            <a:avLst/>
            <a:gdLst/>
            <a:ahLst/>
            <a:cxnLst/>
            <a:rect l="l" t="t" r="r" b="b"/>
            <a:pathLst>
              <a:path w="4668012" h="9906">
                <a:moveTo>
                  <a:pt x="4953" y="4953"/>
                </a:moveTo>
                <a:lnTo>
                  <a:pt x="4663059" y="4953"/>
                </a:lnTo>
              </a:path>
            </a:pathLst>
          </a:custGeom>
          <a:ln w="9906">
            <a:solidFill>
              <a:srgbClr val="DADA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5867400" y="2203921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71%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6899910" y="2224495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71%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932419" y="3951477"/>
            <a:ext cx="562102" cy="270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62%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161026" y="1779524"/>
            <a:ext cx="4011471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latin typeface="Arial"/>
                <a:cs typeface="Arial"/>
              </a:rPr>
              <a:t>Labor Force Participation, 2015</a:t>
            </a:r>
            <a:endParaRPr sz="20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595372" y="6230112"/>
            <a:ext cx="124968" cy="124206"/>
          </a:xfrm>
          <a:custGeom>
            <a:avLst/>
            <a:gdLst/>
            <a:ahLst/>
            <a:cxnLst/>
            <a:rect l="l" t="t" r="r" b="b"/>
            <a:pathLst>
              <a:path w="124968" h="124206">
                <a:moveTo>
                  <a:pt x="0" y="124206"/>
                </a:moveTo>
                <a:lnTo>
                  <a:pt x="0" y="0"/>
                </a:lnTo>
                <a:lnTo>
                  <a:pt x="124968" y="0"/>
                </a:lnTo>
                <a:lnTo>
                  <a:pt x="124968" y="124206"/>
                </a:lnTo>
                <a:lnTo>
                  <a:pt x="0" y="124206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2777744" y="6149303"/>
            <a:ext cx="1793729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latin typeface="Arial"/>
                <a:cs typeface="Arial"/>
              </a:rPr>
              <a:t>Southeast Region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810506" y="6230112"/>
            <a:ext cx="124206" cy="124206"/>
          </a:xfrm>
          <a:custGeom>
            <a:avLst/>
            <a:gdLst/>
            <a:ahLst/>
            <a:cxnLst/>
            <a:rect l="l" t="t" r="r" b="b"/>
            <a:pathLst>
              <a:path w="124206" h="124206">
                <a:moveTo>
                  <a:pt x="0" y="124206"/>
                </a:moveTo>
                <a:lnTo>
                  <a:pt x="0" y="0"/>
                </a:lnTo>
                <a:lnTo>
                  <a:pt x="124206" y="0"/>
                </a:lnTo>
                <a:lnTo>
                  <a:pt x="124206" y="124206"/>
                </a:lnTo>
                <a:lnTo>
                  <a:pt x="0" y="124206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4992624" y="6149303"/>
            <a:ext cx="1091107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Minnesota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323076" y="6230112"/>
            <a:ext cx="124206" cy="124206"/>
          </a:xfrm>
          <a:custGeom>
            <a:avLst/>
            <a:gdLst/>
            <a:ahLst/>
            <a:cxnLst/>
            <a:rect l="l" t="t" r="r" b="b"/>
            <a:pathLst>
              <a:path w="124206" h="124206">
                <a:moveTo>
                  <a:pt x="0" y="124206"/>
                </a:moveTo>
                <a:lnTo>
                  <a:pt x="0" y="0"/>
                </a:lnTo>
                <a:lnTo>
                  <a:pt x="124206" y="0"/>
                </a:lnTo>
                <a:lnTo>
                  <a:pt x="124206" y="124206"/>
                </a:lnTo>
                <a:lnTo>
                  <a:pt x="0" y="124206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6505193" y="6149303"/>
            <a:ext cx="141209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United States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55244" y="421333"/>
            <a:ext cx="9017509" cy="2983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The Region’s unemployment is lower than both the state and the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55244" y="693636"/>
            <a:ext cx="8808791" cy="5145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nation, and labor force participation is aligned with the state’s, which is higher than the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nation.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48640" y="6694461"/>
            <a:ext cx="1433115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29" i="1" spc="10" dirty="0">
                <a:solidFill>
                  <a:srgbClr val="A7A7A7"/>
                </a:solidFill>
                <a:latin typeface="Arial"/>
                <a:cs typeface="Arial"/>
              </a:rPr>
              <a:t>Source: ACS, BLS, REMI</a:t>
            </a:r>
            <a:endParaRPr sz="9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464564" y="4331970"/>
            <a:ext cx="749046" cy="1224534"/>
          </a:xfrm>
          <a:custGeom>
            <a:avLst/>
            <a:gdLst/>
            <a:ahLst/>
            <a:cxnLst/>
            <a:rect l="l" t="t" r="r" b="b"/>
            <a:pathLst>
              <a:path w="749046" h="1224534">
                <a:moveTo>
                  <a:pt x="0" y="1224534"/>
                </a:moveTo>
                <a:lnTo>
                  <a:pt x="0" y="0"/>
                </a:lnTo>
                <a:lnTo>
                  <a:pt x="749046" y="0"/>
                </a:lnTo>
                <a:lnTo>
                  <a:pt x="749046" y="1224534"/>
                </a:lnTo>
                <a:lnTo>
                  <a:pt x="0" y="1224534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16302" y="2677668"/>
            <a:ext cx="749046" cy="2878835"/>
          </a:xfrm>
          <a:custGeom>
            <a:avLst/>
            <a:gdLst/>
            <a:ahLst/>
            <a:cxnLst/>
            <a:rect l="l" t="t" r="r" b="b"/>
            <a:pathLst>
              <a:path w="749046" h="2878835">
                <a:moveTo>
                  <a:pt x="0" y="2878836"/>
                </a:moveTo>
                <a:lnTo>
                  <a:pt x="0" y="0"/>
                </a:lnTo>
                <a:lnTo>
                  <a:pt x="749046" y="0"/>
                </a:lnTo>
                <a:lnTo>
                  <a:pt x="749046" y="2878836"/>
                </a:lnTo>
                <a:lnTo>
                  <a:pt x="0" y="2878836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68040" y="3297174"/>
            <a:ext cx="749046" cy="2259330"/>
          </a:xfrm>
          <a:custGeom>
            <a:avLst/>
            <a:gdLst/>
            <a:ahLst/>
            <a:cxnLst/>
            <a:rect l="l" t="t" r="r" b="b"/>
            <a:pathLst>
              <a:path w="749046" h="2259330">
                <a:moveTo>
                  <a:pt x="0" y="2259330"/>
                </a:moveTo>
                <a:lnTo>
                  <a:pt x="0" y="0"/>
                </a:lnTo>
                <a:lnTo>
                  <a:pt x="749046" y="0"/>
                </a:lnTo>
                <a:lnTo>
                  <a:pt x="749046" y="2259330"/>
                </a:lnTo>
                <a:lnTo>
                  <a:pt x="0" y="225933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39318" y="5551170"/>
            <a:ext cx="4303014" cy="9906"/>
          </a:xfrm>
          <a:custGeom>
            <a:avLst/>
            <a:gdLst/>
            <a:ahLst/>
            <a:cxnLst/>
            <a:rect l="l" t="t" r="r" b="b"/>
            <a:pathLst>
              <a:path w="4303014" h="9906">
                <a:moveTo>
                  <a:pt x="4953" y="4953"/>
                </a:moveTo>
                <a:lnTo>
                  <a:pt x="4298061" y="4953"/>
                </a:lnTo>
              </a:path>
            </a:pathLst>
          </a:custGeom>
          <a:ln w="9906">
            <a:solidFill>
              <a:srgbClr val="DADA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1565910" y="3998938"/>
            <a:ext cx="61780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4.8%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517394" y="2344383"/>
            <a:ext cx="61780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5.6%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468878" y="2963418"/>
            <a:ext cx="617727" cy="270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5.3%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2510790" y="5702263"/>
            <a:ext cx="63100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2015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423924" y="1779524"/>
            <a:ext cx="2815438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90" b="1" spc="10" dirty="0">
                <a:latin typeface="Arial"/>
                <a:cs typeface="Arial"/>
              </a:rPr>
              <a:t>Unemployment, 2015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533129" cy="2983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Southeast Minnesota faces labor shortages, as seen by the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5244" y="693636"/>
            <a:ext cx="9018889" cy="2651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Region’s 10,000 unfilled jobs, resulting from employers’ inability to reach skilled workers.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15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48640" y="6987693"/>
            <a:ext cx="9001134" cy="3312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19" i="1" spc="10" dirty="0">
                <a:solidFill>
                  <a:srgbClr val="A7A7A7"/>
                </a:solidFill>
                <a:latin typeface="Arial"/>
                <a:cs typeface="Arial"/>
              </a:rPr>
              <a:t>Source: MN DEED; note, Other includes: Arts, Design, Entertainment, Sports &amp; Media, Management, Computers &amp; Mathematical, Construction &amp; Extraction, Business &amp;</a:t>
            </a:r>
            <a:endParaRPr sz="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919" i="1" spc="10" dirty="0">
                <a:solidFill>
                  <a:srgbClr val="A7A7A7"/>
                </a:solidFill>
                <a:latin typeface="Arial"/>
                <a:cs typeface="Arial"/>
              </a:rPr>
              <a:t>Financial Operations, Legal, Architecture &amp; Engineering, Healthcare Practitioners &amp; Technical, Life, Physical, &amp; Social Science, Food Preparation, Education </a:t>
            </a:r>
            <a:r>
              <a:rPr sz="1019" i="1" spc="10" dirty="0">
                <a:solidFill>
                  <a:srgbClr val="A7A7A7"/>
                </a:solidFill>
                <a:latin typeface="Arial"/>
                <a:cs typeface="Arial"/>
              </a:rPr>
              <a:t>&amp; Library</a:t>
            </a:r>
            <a:endParaRPr sz="10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394966" y="2211324"/>
            <a:ext cx="7200900" cy="2579370"/>
          </a:xfrm>
          <a:custGeom>
            <a:avLst/>
            <a:gdLst/>
            <a:ahLst/>
            <a:cxnLst/>
            <a:rect l="l" t="t" r="r" b="b"/>
            <a:pathLst>
              <a:path w="7200900" h="2579370">
                <a:moveTo>
                  <a:pt x="0" y="0"/>
                </a:moveTo>
                <a:lnTo>
                  <a:pt x="398526" y="0"/>
                </a:lnTo>
                <a:lnTo>
                  <a:pt x="398526" y="2579370"/>
                </a:lnTo>
                <a:lnTo>
                  <a:pt x="0" y="2579370"/>
                </a:lnTo>
                <a:close/>
                <a:moveTo>
                  <a:pt x="617982" y="246126"/>
                </a:moveTo>
                <a:lnTo>
                  <a:pt x="1017270" y="246126"/>
                </a:lnTo>
                <a:lnTo>
                  <a:pt x="1017270" y="2579370"/>
                </a:lnTo>
                <a:lnTo>
                  <a:pt x="617982" y="2579370"/>
                </a:lnTo>
                <a:close/>
                <a:moveTo>
                  <a:pt x="1236726" y="681228"/>
                </a:moveTo>
                <a:lnTo>
                  <a:pt x="1635252" y="681228"/>
                </a:lnTo>
                <a:lnTo>
                  <a:pt x="1635252" y="2579370"/>
                </a:lnTo>
                <a:lnTo>
                  <a:pt x="1236726" y="2579370"/>
                </a:lnTo>
                <a:close/>
                <a:moveTo>
                  <a:pt x="1854708" y="721614"/>
                </a:moveTo>
                <a:lnTo>
                  <a:pt x="2253996" y="721614"/>
                </a:lnTo>
                <a:lnTo>
                  <a:pt x="2253996" y="2579370"/>
                </a:lnTo>
                <a:lnTo>
                  <a:pt x="1854708" y="2579370"/>
                </a:lnTo>
                <a:close/>
                <a:moveTo>
                  <a:pt x="2473452" y="729234"/>
                </a:moveTo>
                <a:lnTo>
                  <a:pt x="2871978" y="729234"/>
                </a:lnTo>
                <a:lnTo>
                  <a:pt x="2871978" y="2579370"/>
                </a:lnTo>
                <a:lnTo>
                  <a:pt x="2473452" y="2579370"/>
                </a:lnTo>
                <a:close/>
                <a:moveTo>
                  <a:pt x="3091434" y="1063752"/>
                </a:moveTo>
                <a:lnTo>
                  <a:pt x="3490722" y="1063752"/>
                </a:lnTo>
                <a:lnTo>
                  <a:pt x="3490722" y="2579370"/>
                </a:lnTo>
                <a:lnTo>
                  <a:pt x="3091434" y="2579370"/>
                </a:lnTo>
                <a:close/>
                <a:moveTo>
                  <a:pt x="3710178" y="1241298"/>
                </a:moveTo>
                <a:lnTo>
                  <a:pt x="4108703" y="1241298"/>
                </a:lnTo>
                <a:lnTo>
                  <a:pt x="4108703" y="2579370"/>
                </a:lnTo>
                <a:lnTo>
                  <a:pt x="3710178" y="2579370"/>
                </a:lnTo>
                <a:close/>
                <a:moveTo>
                  <a:pt x="4328160" y="1293114"/>
                </a:moveTo>
                <a:lnTo>
                  <a:pt x="4727448" y="1293114"/>
                </a:lnTo>
                <a:lnTo>
                  <a:pt x="4727448" y="2579370"/>
                </a:lnTo>
                <a:lnTo>
                  <a:pt x="4328160" y="2579370"/>
                </a:lnTo>
                <a:close/>
                <a:moveTo>
                  <a:pt x="4946903" y="1370838"/>
                </a:moveTo>
                <a:lnTo>
                  <a:pt x="5345430" y="1370838"/>
                </a:lnTo>
                <a:lnTo>
                  <a:pt x="5345430" y="2579370"/>
                </a:lnTo>
                <a:lnTo>
                  <a:pt x="4946903" y="2579370"/>
                </a:lnTo>
                <a:close/>
                <a:moveTo>
                  <a:pt x="5564886" y="1746504"/>
                </a:moveTo>
                <a:lnTo>
                  <a:pt x="5964174" y="1746504"/>
                </a:lnTo>
                <a:lnTo>
                  <a:pt x="5964174" y="2579370"/>
                </a:lnTo>
                <a:lnTo>
                  <a:pt x="5564886" y="2579370"/>
                </a:lnTo>
                <a:close/>
                <a:moveTo>
                  <a:pt x="6183630" y="1924812"/>
                </a:moveTo>
                <a:lnTo>
                  <a:pt x="6582156" y="1924812"/>
                </a:lnTo>
                <a:lnTo>
                  <a:pt x="6582156" y="2579370"/>
                </a:lnTo>
                <a:lnTo>
                  <a:pt x="6183630" y="2579370"/>
                </a:lnTo>
                <a:close/>
                <a:moveTo>
                  <a:pt x="6801612" y="1974341"/>
                </a:moveTo>
                <a:lnTo>
                  <a:pt x="7200900" y="1974341"/>
                </a:lnTo>
                <a:lnTo>
                  <a:pt x="7200900" y="2579370"/>
                </a:lnTo>
                <a:lnTo>
                  <a:pt x="6801612" y="257937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04" y="4786122"/>
            <a:ext cx="7430262" cy="9906"/>
          </a:xfrm>
          <a:prstGeom prst="rect">
            <a:avLst/>
          </a:prstGeom>
        </p:spPr>
      </p:pic>
      <p:sp>
        <p:nvSpPr>
          <p:cNvPr id="7" name="text 1"/>
          <p:cNvSpPr txBox="1"/>
          <p:nvPr/>
        </p:nvSpPr>
        <p:spPr>
          <a:xfrm>
            <a:off x="2376424" y="1932976"/>
            <a:ext cx="549122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1,552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994660" y="2178849"/>
            <a:ext cx="549122" cy="216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1,404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613150" y="2614458"/>
            <a:ext cx="1167358" cy="25676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1,142 1,118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849876" y="2662464"/>
            <a:ext cx="549122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1,113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546852" y="2996728"/>
            <a:ext cx="391905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912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165088" y="3174528"/>
            <a:ext cx="391905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805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783578" y="3226090"/>
            <a:ext cx="391905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774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7402068" y="3304068"/>
            <a:ext cx="391904" cy="216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727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020304" y="3679734"/>
            <a:ext cx="391905" cy="216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501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638794" y="3857788"/>
            <a:ext cx="391904" cy="216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394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9257284" y="3907572"/>
            <a:ext cx="391905" cy="216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364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2" y="4997450"/>
            <a:ext cx="2426817" cy="1732889"/>
          </a:xfrm>
          <a:prstGeom prst="rect">
            <a:avLst/>
          </a:prstGeom>
        </p:spPr>
      </p:pic>
      <p:pic>
        <p:nvPicPr>
          <p:cNvPr id="4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9" y="5026787"/>
            <a:ext cx="2490381" cy="1757070"/>
          </a:xfrm>
          <a:prstGeom prst="rect">
            <a:avLst/>
          </a:prstGeom>
        </p:spPr>
      </p:pic>
      <p:pic>
        <p:nvPicPr>
          <p:cNvPr id="4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49" y="5007864"/>
            <a:ext cx="448945" cy="347853"/>
          </a:xfrm>
          <a:prstGeom prst="rect">
            <a:avLst/>
          </a:prstGeom>
        </p:spPr>
      </p:pic>
      <p:pic>
        <p:nvPicPr>
          <p:cNvPr id="48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08" y="5018405"/>
            <a:ext cx="436245" cy="318135"/>
          </a:xfrm>
          <a:prstGeom prst="rect">
            <a:avLst/>
          </a:prstGeom>
        </p:spPr>
      </p:pic>
      <p:pic>
        <p:nvPicPr>
          <p:cNvPr id="49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40" y="4997577"/>
            <a:ext cx="1505584" cy="1094486"/>
          </a:xfrm>
          <a:prstGeom prst="rect">
            <a:avLst/>
          </a:prstGeom>
        </p:spPr>
      </p:pic>
      <p:sp>
        <p:nvSpPr>
          <p:cNvPr id="74" name="object 74"/>
          <p:cNvSpPr/>
          <p:nvPr/>
        </p:nvSpPr>
        <p:spPr>
          <a:xfrm>
            <a:off x="4417695" y="5049266"/>
            <a:ext cx="1249172" cy="911860"/>
          </a:xfrm>
          <a:custGeom>
            <a:avLst/>
            <a:gdLst/>
            <a:ahLst/>
            <a:cxnLst/>
            <a:rect l="l" t="t" r="r" b="b"/>
            <a:pathLst>
              <a:path w="1249172" h="911860">
                <a:moveTo>
                  <a:pt x="72644" y="717423"/>
                </a:moveTo>
                <a:lnTo>
                  <a:pt x="189484" y="816356"/>
                </a:lnTo>
                <a:lnTo>
                  <a:pt x="173863" y="827278"/>
                </a:lnTo>
                <a:lnTo>
                  <a:pt x="102743" y="766699"/>
                </a:lnTo>
                <a:lnTo>
                  <a:pt x="124587" y="868553"/>
                </a:lnTo>
                <a:lnTo>
                  <a:pt x="35814" y="812546"/>
                </a:lnTo>
                <a:lnTo>
                  <a:pt x="68580" y="901065"/>
                </a:lnTo>
                <a:lnTo>
                  <a:pt x="53086" y="911860"/>
                </a:lnTo>
                <a:lnTo>
                  <a:pt x="0" y="768223"/>
                </a:lnTo>
                <a:lnTo>
                  <a:pt x="97282" y="829564"/>
                </a:lnTo>
                <a:close/>
                <a:moveTo>
                  <a:pt x="131064" y="708025"/>
                </a:moveTo>
                <a:cubicBezTo>
                  <a:pt x="128778" y="704723"/>
                  <a:pt x="128016" y="701040"/>
                  <a:pt x="128778" y="696849"/>
                </a:cubicBezTo>
                <a:cubicBezTo>
                  <a:pt x="129413" y="692785"/>
                  <a:pt x="131572" y="689483"/>
                  <a:pt x="134874" y="687197"/>
                </a:cubicBezTo>
                <a:cubicBezTo>
                  <a:pt x="138176" y="684911"/>
                  <a:pt x="141859" y="684149"/>
                  <a:pt x="145923" y="684784"/>
                </a:cubicBezTo>
                <a:cubicBezTo>
                  <a:pt x="149987" y="685546"/>
                  <a:pt x="153289" y="687578"/>
                  <a:pt x="155575" y="690880"/>
                </a:cubicBezTo>
                <a:cubicBezTo>
                  <a:pt x="157861" y="694182"/>
                  <a:pt x="158750" y="697865"/>
                  <a:pt x="157988" y="701929"/>
                </a:cubicBezTo>
                <a:cubicBezTo>
                  <a:pt x="157226" y="705993"/>
                  <a:pt x="155194" y="709168"/>
                  <a:pt x="151892" y="711454"/>
                </a:cubicBezTo>
                <a:cubicBezTo>
                  <a:pt x="148590" y="713867"/>
                  <a:pt x="144780" y="714756"/>
                  <a:pt x="140716" y="713994"/>
                </a:cubicBezTo>
                <a:cubicBezTo>
                  <a:pt x="136652" y="713359"/>
                  <a:pt x="133350" y="711327"/>
                  <a:pt x="131064" y="708025"/>
                </a:cubicBezTo>
                <a:close/>
                <a:moveTo>
                  <a:pt x="152908" y="729615"/>
                </a:moveTo>
                <a:lnTo>
                  <a:pt x="168656" y="718566"/>
                </a:lnTo>
                <a:lnTo>
                  <a:pt x="221361" y="794004"/>
                </a:lnTo>
                <a:lnTo>
                  <a:pt x="205740" y="805053"/>
                </a:lnTo>
                <a:close/>
                <a:moveTo>
                  <a:pt x="164465" y="657098"/>
                </a:moveTo>
                <a:lnTo>
                  <a:pt x="180340" y="645922"/>
                </a:lnTo>
                <a:lnTo>
                  <a:pt x="263398" y="764667"/>
                </a:lnTo>
                <a:lnTo>
                  <a:pt x="247523" y="775716"/>
                </a:lnTo>
                <a:close/>
                <a:moveTo>
                  <a:pt x="213487" y="650240"/>
                </a:moveTo>
                <a:cubicBezTo>
                  <a:pt x="211074" y="647065"/>
                  <a:pt x="210312" y="643255"/>
                  <a:pt x="211074" y="639191"/>
                </a:cubicBezTo>
                <a:cubicBezTo>
                  <a:pt x="211836" y="635127"/>
                  <a:pt x="213868" y="631825"/>
                  <a:pt x="217297" y="629539"/>
                </a:cubicBezTo>
                <a:cubicBezTo>
                  <a:pt x="220599" y="627126"/>
                  <a:pt x="224282" y="626364"/>
                  <a:pt x="228346" y="627126"/>
                </a:cubicBezTo>
                <a:cubicBezTo>
                  <a:pt x="232410" y="627888"/>
                  <a:pt x="235585" y="629793"/>
                  <a:pt x="237998" y="633095"/>
                </a:cubicBezTo>
                <a:cubicBezTo>
                  <a:pt x="240284" y="636524"/>
                  <a:pt x="241046" y="640207"/>
                  <a:pt x="240411" y="644271"/>
                </a:cubicBezTo>
                <a:cubicBezTo>
                  <a:pt x="239649" y="648335"/>
                  <a:pt x="237617" y="651510"/>
                  <a:pt x="234315" y="653796"/>
                </a:cubicBezTo>
                <a:cubicBezTo>
                  <a:pt x="230886" y="656209"/>
                  <a:pt x="227203" y="656971"/>
                  <a:pt x="223139" y="656336"/>
                </a:cubicBezTo>
                <a:cubicBezTo>
                  <a:pt x="219075" y="655701"/>
                  <a:pt x="215773" y="653669"/>
                  <a:pt x="213487" y="650240"/>
                </a:cubicBezTo>
                <a:close/>
                <a:moveTo>
                  <a:pt x="235331" y="671957"/>
                </a:moveTo>
                <a:lnTo>
                  <a:pt x="250952" y="660908"/>
                </a:lnTo>
                <a:lnTo>
                  <a:pt x="303784" y="736346"/>
                </a:lnTo>
                <a:lnTo>
                  <a:pt x="288036" y="747395"/>
                </a:lnTo>
                <a:close/>
                <a:moveTo>
                  <a:pt x="264668" y="618617"/>
                </a:moveTo>
                <a:lnTo>
                  <a:pt x="280543" y="607568"/>
                </a:lnTo>
                <a:lnTo>
                  <a:pt x="295910" y="629412"/>
                </a:lnTo>
                <a:lnTo>
                  <a:pt x="311658" y="618490"/>
                </a:lnTo>
                <a:lnTo>
                  <a:pt x="321818" y="632968"/>
                </a:lnTo>
                <a:lnTo>
                  <a:pt x="306070" y="644017"/>
                </a:lnTo>
                <a:lnTo>
                  <a:pt x="348742" y="704850"/>
                </a:lnTo>
                <a:lnTo>
                  <a:pt x="332867" y="716026"/>
                </a:lnTo>
                <a:lnTo>
                  <a:pt x="290195" y="655193"/>
                </a:lnTo>
                <a:lnTo>
                  <a:pt x="277749" y="663956"/>
                </a:lnTo>
                <a:lnTo>
                  <a:pt x="267335" y="649224"/>
                </a:lnTo>
                <a:lnTo>
                  <a:pt x="279908" y="640461"/>
                </a:lnTo>
                <a:close/>
                <a:moveTo>
                  <a:pt x="389001" y="564261"/>
                </a:moveTo>
                <a:lnTo>
                  <a:pt x="404876" y="553085"/>
                </a:lnTo>
                <a:lnTo>
                  <a:pt x="457708" y="628523"/>
                </a:lnTo>
                <a:lnTo>
                  <a:pt x="441833" y="639699"/>
                </a:lnTo>
                <a:lnTo>
                  <a:pt x="431292" y="624713"/>
                </a:lnTo>
                <a:cubicBezTo>
                  <a:pt x="431546" y="641477"/>
                  <a:pt x="425958" y="653923"/>
                  <a:pt x="414528" y="661924"/>
                </a:cubicBezTo>
                <a:cubicBezTo>
                  <a:pt x="404622" y="668909"/>
                  <a:pt x="393319" y="670941"/>
                  <a:pt x="380873" y="668147"/>
                </a:cubicBezTo>
                <a:cubicBezTo>
                  <a:pt x="368300" y="665226"/>
                  <a:pt x="358140" y="658241"/>
                  <a:pt x="350393" y="647065"/>
                </a:cubicBezTo>
                <a:cubicBezTo>
                  <a:pt x="343027" y="636524"/>
                  <a:pt x="340106" y="624840"/>
                  <a:pt x="341630" y="612013"/>
                </a:cubicBezTo>
                <a:cubicBezTo>
                  <a:pt x="343281" y="599059"/>
                  <a:pt x="348869" y="589280"/>
                  <a:pt x="358394" y="582549"/>
                </a:cubicBezTo>
                <a:cubicBezTo>
                  <a:pt x="364236" y="578485"/>
                  <a:pt x="371094" y="576199"/>
                  <a:pt x="378587" y="575691"/>
                </a:cubicBezTo>
                <a:cubicBezTo>
                  <a:pt x="386207" y="575183"/>
                  <a:pt x="393192" y="576453"/>
                  <a:pt x="399796" y="579628"/>
                </a:cubicBezTo>
                <a:close/>
                <a:moveTo>
                  <a:pt x="417830" y="600710"/>
                </a:moveTo>
                <a:cubicBezTo>
                  <a:pt x="413004" y="593852"/>
                  <a:pt x="406400" y="589661"/>
                  <a:pt x="398018" y="588137"/>
                </a:cubicBezTo>
                <a:cubicBezTo>
                  <a:pt x="389636" y="586740"/>
                  <a:pt x="381889" y="588391"/>
                  <a:pt x="375031" y="593217"/>
                </a:cubicBezTo>
                <a:cubicBezTo>
                  <a:pt x="368300" y="597916"/>
                  <a:pt x="364236" y="604520"/>
                  <a:pt x="362585" y="612902"/>
                </a:cubicBezTo>
                <a:cubicBezTo>
                  <a:pt x="360934" y="621284"/>
                  <a:pt x="362458" y="628777"/>
                  <a:pt x="367157" y="635381"/>
                </a:cubicBezTo>
                <a:cubicBezTo>
                  <a:pt x="372110" y="642493"/>
                  <a:pt x="378841" y="646811"/>
                  <a:pt x="387223" y="648462"/>
                </a:cubicBezTo>
                <a:cubicBezTo>
                  <a:pt x="395605" y="649986"/>
                  <a:pt x="403225" y="648335"/>
                  <a:pt x="410210" y="643509"/>
                </a:cubicBezTo>
                <a:cubicBezTo>
                  <a:pt x="417068" y="638683"/>
                  <a:pt x="421259" y="631952"/>
                  <a:pt x="422783" y="623570"/>
                </a:cubicBezTo>
                <a:cubicBezTo>
                  <a:pt x="424180" y="615188"/>
                  <a:pt x="422529" y="607568"/>
                  <a:pt x="417830" y="600710"/>
                </a:cubicBezTo>
                <a:close/>
                <a:moveTo>
                  <a:pt x="446151" y="524256"/>
                </a:moveTo>
                <a:lnTo>
                  <a:pt x="457073" y="539750"/>
                </a:lnTo>
                <a:lnTo>
                  <a:pt x="457073" y="539750"/>
                </a:lnTo>
                <a:cubicBezTo>
                  <a:pt x="456311" y="531114"/>
                  <a:pt x="456565" y="524129"/>
                  <a:pt x="457962" y="519049"/>
                </a:cubicBezTo>
                <a:cubicBezTo>
                  <a:pt x="459486" y="513842"/>
                  <a:pt x="462915" y="509397"/>
                  <a:pt x="468376" y="505587"/>
                </a:cubicBezTo>
                <a:cubicBezTo>
                  <a:pt x="469900" y="504571"/>
                  <a:pt x="472313" y="503428"/>
                  <a:pt x="475615" y="502158"/>
                </a:cubicBezTo>
                <a:lnTo>
                  <a:pt x="481965" y="521462"/>
                </a:lnTo>
                <a:cubicBezTo>
                  <a:pt x="478536" y="522986"/>
                  <a:pt x="476250" y="524002"/>
                  <a:pt x="475234" y="524764"/>
                </a:cubicBezTo>
                <a:cubicBezTo>
                  <a:pt x="469900" y="528447"/>
                  <a:pt x="466725" y="533527"/>
                  <a:pt x="465709" y="539750"/>
                </a:cubicBezTo>
                <a:cubicBezTo>
                  <a:pt x="464693" y="546100"/>
                  <a:pt x="466217" y="552069"/>
                  <a:pt x="470154" y="557657"/>
                </a:cubicBezTo>
                <a:lnTo>
                  <a:pt x="499364" y="599440"/>
                </a:lnTo>
                <a:lnTo>
                  <a:pt x="483489" y="610616"/>
                </a:lnTo>
                <a:lnTo>
                  <a:pt x="430657" y="535178"/>
                </a:lnTo>
                <a:close/>
                <a:moveTo>
                  <a:pt x="486029" y="496316"/>
                </a:moveTo>
                <a:lnTo>
                  <a:pt x="504063" y="483743"/>
                </a:lnTo>
                <a:lnTo>
                  <a:pt x="560197" y="505587"/>
                </a:lnTo>
                <a:lnTo>
                  <a:pt x="550418" y="451358"/>
                </a:lnTo>
                <a:lnTo>
                  <a:pt x="566801" y="439801"/>
                </a:lnTo>
                <a:lnTo>
                  <a:pt x="593471" y="586359"/>
                </a:lnTo>
                <a:lnTo>
                  <a:pt x="576834" y="597916"/>
                </a:lnTo>
                <a:lnTo>
                  <a:pt x="563880" y="526542"/>
                </a:lnTo>
                <a:close/>
                <a:moveTo>
                  <a:pt x="689356" y="312166"/>
                </a:moveTo>
                <a:lnTo>
                  <a:pt x="683641" y="331470"/>
                </a:lnTo>
                <a:cubicBezTo>
                  <a:pt x="677799" y="330327"/>
                  <a:pt x="672846" y="329946"/>
                  <a:pt x="668909" y="330073"/>
                </a:cubicBezTo>
                <a:cubicBezTo>
                  <a:pt x="664972" y="330327"/>
                  <a:pt x="660273" y="332232"/>
                  <a:pt x="655066" y="335915"/>
                </a:cubicBezTo>
                <a:cubicBezTo>
                  <a:pt x="649351" y="339852"/>
                  <a:pt x="645668" y="344424"/>
                  <a:pt x="643890" y="349504"/>
                </a:cubicBezTo>
                <a:cubicBezTo>
                  <a:pt x="642112" y="354584"/>
                  <a:pt x="642620" y="359156"/>
                  <a:pt x="645541" y="363220"/>
                </a:cubicBezTo>
                <a:cubicBezTo>
                  <a:pt x="647954" y="366776"/>
                  <a:pt x="651764" y="368808"/>
                  <a:pt x="656717" y="369316"/>
                </a:cubicBezTo>
                <a:cubicBezTo>
                  <a:pt x="661797" y="369824"/>
                  <a:pt x="669163" y="369062"/>
                  <a:pt x="678815" y="367030"/>
                </a:cubicBezTo>
                <a:cubicBezTo>
                  <a:pt x="688594" y="364998"/>
                  <a:pt x="696468" y="363982"/>
                  <a:pt x="702564" y="363855"/>
                </a:cubicBezTo>
                <a:cubicBezTo>
                  <a:pt x="708660" y="363601"/>
                  <a:pt x="714248" y="364363"/>
                  <a:pt x="719328" y="365760"/>
                </a:cubicBezTo>
                <a:cubicBezTo>
                  <a:pt x="724281" y="367284"/>
                  <a:pt x="728853" y="369443"/>
                  <a:pt x="732663" y="372237"/>
                </a:cubicBezTo>
                <a:cubicBezTo>
                  <a:pt x="736600" y="375031"/>
                  <a:pt x="740029" y="378460"/>
                  <a:pt x="742950" y="382651"/>
                </a:cubicBezTo>
                <a:cubicBezTo>
                  <a:pt x="749681" y="392303"/>
                  <a:pt x="751967" y="402971"/>
                  <a:pt x="749681" y="414782"/>
                </a:cubicBezTo>
                <a:cubicBezTo>
                  <a:pt x="747395" y="426466"/>
                  <a:pt x="741299" y="435864"/>
                  <a:pt x="731266" y="442849"/>
                </a:cubicBezTo>
                <a:cubicBezTo>
                  <a:pt x="721487" y="449707"/>
                  <a:pt x="711073" y="453136"/>
                  <a:pt x="699897" y="453009"/>
                </a:cubicBezTo>
                <a:cubicBezTo>
                  <a:pt x="688721" y="452882"/>
                  <a:pt x="677291" y="448945"/>
                  <a:pt x="665861" y="441071"/>
                </a:cubicBezTo>
                <a:lnTo>
                  <a:pt x="678561" y="425450"/>
                </a:lnTo>
                <a:cubicBezTo>
                  <a:pt x="693547" y="434467"/>
                  <a:pt x="707009" y="434848"/>
                  <a:pt x="718947" y="426466"/>
                </a:cubicBezTo>
                <a:cubicBezTo>
                  <a:pt x="724789" y="422402"/>
                  <a:pt x="728345" y="417322"/>
                  <a:pt x="729742" y="411099"/>
                </a:cubicBezTo>
                <a:cubicBezTo>
                  <a:pt x="731139" y="405003"/>
                  <a:pt x="729996" y="399288"/>
                  <a:pt x="726313" y="393954"/>
                </a:cubicBezTo>
                <a:cubicBezTo>
                  <a:pt x="724154" y="390779"/>
                  <a:pt x="720852" y="388366"/>
                  <a:pt x="716661" y="386588"/>
                </a:cubicBezTo>
                <a:cubicBezTo>
                  <a:pt x="712470" y="384810"/>
                  <a:pt x="708025" y="383921"/>
                  <a:pt x="703580" y="383921"/>
                </a:cubicBezTo>
                <a:cubicBezTo>
                  <a:pt x="699135" y="383921"/>
                  <a:pt x="692785" y="384937"/>
                  <a:pt x="684403" y="386842"/>
                </a:cubicBezTo>
                <a:cubicBezTo>
                  <a:pt x="676021" y="388747"/>
                  <a:pt x="669290" y="389763"/>
                  <a:pt x="664210" y="390017"/>
                </a:cubicBezTo>
                <a:cubicBezTo>
                  <a:pt x="659130" y="390271"/>
                  <a:pt x="654177" y="389763"/>
                  <a:pt x="649478" y="388493"/>
                </a:cubicBezTo>
                <a:cubicBezTo>
                  <a:pt x="644779" y="387223"/>
                  <a:pt x="640715" y="385445"/>
                  <a:pt x="637413" y="383286"/>
                </a:cubicBezTo>
                <a:cubicBezTo>
                  <a:pt x="634111" y="381000"/>
                  <a:pt x="631190" y="378206"/>
                  <a:pt x="628777" y="374650"/>
                </a:cubicBezTo>
                <a:cubicBezTo>
                  <a:pt x="622935" y="366395"/>
                  <a:pt x="621284" y="356870"/>
                  <a:pt x="623951" y="346329"/>
                </a:cubicBezTo>
                <a:cubicBezTo>
                  <a:pt x="626491" y="335788"/>
                  <a:pt x="632587" y="327152"/>
                  <a:pt x="642112" y="320421"/>
                </a:cubicBezTo>
                <a:cubicBezTo>
                  <a:pt x="648462" y="315976"/>
                  <a:pt x="655828" y="312801"/>
                  <a:pt x="664337" y="311023"/>
                </a:cubicBezTo>
                <a:cubicBezTo>
                  <a:pt x="672719" y="309245"/>
                  <a:pt x="681101" y="309626"/>
                  <a:pt x="689356" y="312166"/>
                </a:cubicBezTo>
                <a:close/>
                <a:moveTo>
                  <a:pt x="747903" y="313055"/>
                </a:moveTo>
                <a:lnTo>
                  <a:pt x="758444" y="328168"/>
                </a:lnTo>
                <a:lnTo>
                  <a:pt x="758444" y="328168"/>
                </a:lnTo>
                <a:cubicBezTo>
                  <a:pt x="758063" y="311277"/>
                  <a:pt x="763778" y="298704"/>
                  <a:pt x="775589" y="290449"/>
                </a:cubicBezTo>
                <a:cubicBezTo>
                  <a:pt x="785368" y="283591"/>
                  <a:pt x="796417" y="281686"/>
                  <a:pt x="808990" y="284480"/>
                </a:cubicBezTo>
                <a:cubicBezTo>
                  <a:pt x="821436" y="287401"/>
                  <a:pt x="831469" y="294132"/>
                  <a:pt x="838962" y="304927"/>
                </a:cubicBezTo>
                <a:cubicBezTo>
                  <a:pt x="846582" y="315849"/>
                  <a:pt x="849630" y="327787"/>
                  <a:pt x="848106" y="340741"/>
                </a:cubicBezTo>
                <a:cubicBezTo>
                  <a:pt x="846455" y="353568"/>
                  <a:pt x="840867" y="363474"/>
                  <a:pt x="831215" y="370205"/>
                </a:cubicBezTo>
                <a:cubicBezTo>
                  <a:pt x="825627" y="374142"/>
                  <a:pt x="819150" y="376428"/>
                  <a:pt x="812038" y="377063"/>
                </a:cubicBezTo>
                <a:cubicBezTo>
                  <a:pt x="804799" y="377825"/>
                  <a:pt x="797560" y="376555"/>
                  <a:pt x="790321" y="373380"/>
                </a:cubicBezTo>
                <a:lnTo>
                  <a:pt x="790321" y="373380"/>
                </a:lnTo>
                <a:lnTo>
                  <a:pt x="825627" y="423672"/>
                </a:lnTo>
                <a:lnTo>
                  <a:pt x="809752" y="434848"/>
                </a:lnTo>
                <a:lnTo>
                  <a:pt x="732155" y="323977"/>
                </a:lnTo>
                <a:close/>
                <a:moveTo>
                  <a:pt x="822325" y="316611"/>
                </a:moveTo>
                <a:cubicBezTo>
                  <a:pt x="817626" y="310007"/>
                  <a:pt x="811149" y="305943"/>
                  <a:pt x="802640" y="304419"/>
                </a:cubicBezTo>
                <a:cubicBezTo>
                  <a:pt x="794131" y="302895"/>
                  <a:pt x="786638" y="304546"/>
                  <a:pt x="779780" y="309245"/>
                </a:cubicBezTo>
                <a:cubicBezTo>
                  <a:pt x="772922" y="314071"/>
                  <a:pt x="768731" y="320802"/>
                  <a:pt x="767207" y="329184"/>
                </a:cubicBezTo>
                <a:cubicBezTo>
                  <a:pt x="765556" y="337693"/>
                  <a:pt x="767207" y="345186"/>
                  <a:pt x="771906" y="351917"/>
                </a:cubicBezTo>
                <a:cubicBezTo>
                  <a:pt x="776732" y="358775"/>
                  <a:pt x="783336" y="363093"/>
                  <a:pt x="791845" y="364617"/>
                </a:cubicBezTo>
                <a:cubicBezTo>
                  <a:pt x="800354" y="366268"/>
                  <a:pt x="807974" y="364617"/>
                  <a:pt x="814705" y="359918"/>
                </a:cubicBezTo>
                <a:cubicBezTo>
                  <a:pt x="821690" y="355092"/>
                  <a:pt x="826008" y="348361"/>
                  <a:pt x="827405" y="339852"/>
                </a:cubicBezTo>
                <a:cubicBezTo>
                  <a:pt x="828929" y="331343"/>
                  <a:pt x="827278" y="323596"/>
                  <a:pt x="822325" y="316611"/>
                </a:cubicBezTo>
                <a:close/>
                <a:moveTo>
                  <a:pt x="937514" y="241046"/>
                </a:moveTo>
                <a:lnTo>
                  <a:pt x="873125" y="286131"/>
                </a:lnTo>
                <a:cubicBezTo>
                  <a:pt x="879856" y="292862"/>
                  <a:pt x="887095" y="296291"/>
                  <a:pt x="894461" y="296418"/>
                </a:cubicBezTo>
                <a:cubicBezTo>
                  <a:pt x="901954" y="296418"/>
                  <a:pt x="908685" y="294513"/>
                  <a:pt x="914527" y="290322"/>
                </a:cubicBezTo>
                <a:cubicBezTo>
                  <a:pt x="923544" y="284099"/>
                  <a:pt x="928497" y="274955"/>
                  <a:pt x="929259" y="263271"/>
                </a:cubicBezTo>
                <a:lnTo>
                  <a:pt x="947039" y="263906"/>
                </a:lnTo>
                <a:cubicBezTo>
                  <a:pt x="946277" y="281305"/>
                  <a:pt x="938530" y="295021"/>
                  <a:pt x="923925" y="305308"/>
                </a:cubicBezTo>
                <a:cubicBezTo>
                  <a:pt x="912622" y="313182"/>
                  <a:pt x="900557" y="315849"/>
                  <a:pt x="887603" y="313563"/>
                </a:cubicBezTo>
                <a:cubicBezTo>
                  <a:pt x="874776" y="311150"/>
                  <a:pt x="864235" y="304292"/>
                  <a:pt x="856234" y="292862"/>
                </a:cubicBezTo>
                <a:cubicBezTo>
                  <a:pt x="848868" y="282194"/>
                  <a:pt x="846201" y="270256"/>
                  <a:pt x="848360" y="257048"/>
                </a:cubicBezTo>
                <a:cubicBezTo>
                  <a:pt x="850519" y="243840"/>
                  <a:pt x="857123" y="233426"/>
                  <a:pt x="868172" y="225679"/>
                </a:cubicBezTo>
                <a:cubicBezTo>
                  <a:pt x="878967" y="218059"/>
                  <a:pt x="891032" y="215519"/>
                  <a:pt x="904367" y="218059"/>
                </a:cubicBezTo>
                <a:cubicBezTo>
                  <a:pt x="917702" y="220599"/>
                  <a:pt x="928751" y="228219"/>
                  <a:pt x="937514" y="241046"/>
                </a:cubicBezTo>
                <a:close/>
                <a:moveTo>
                  <a:pt x="865886" y="272288"/>
                </a:moveTo>
                <a:lnTo>
                  <a:pt x="911860" y="240030"/>
                </a:lnTo>
                <a:cubicBezTo>
                  <a:pt x="899541" y="233172"/>
                  <a:pt x="888365" y="233299"/>
                  <a:pt x="878332" y="240284"/>
                </a:cubicBezTo>
                <a:cubicBezTo>
                  <a:pt x="867410" y="247904"/>
                  <a:pt x="863219" y="258572"/>
                  <a:pt x="865886" y="272288"/>
                </a:cubicBezTo>
                <a:close/>
                <a:moveTo>
                  <a:pt x="1020445" y="200152"/>
                </a:moveTo>
                <a:lnTo>
                  <a:pt x="1033272" y="218440"/>
                </a:lnTo>
                <a:cubicBezTo>
                  <a:pt x="1028319" y="228727"/>
                  <a:pt x="1022096" y="236474"/>
                  <a:pt x="1014476" y="241808"/>
                </a:cubicBezTo>
                <a:cubicBezTo>
                  <a:pt x="1004062" y="249174"/>
                  <a:pt x="992251" y="251587"/>
                  <a:pt x="978916" y="249301"/>
                </a:cubicBezTo>
                <a:cubicBezTo>
                  <a:pt x="965581" y="246888"/>
                  <a:pt x="955294" y="240665"/>
                  <a:pt x="948055" y="230378"/>
                </a:cubicBezTo>
                <a:cubicBezTo>
                  <a:pt x="939927" y="218567"/>
                  <a:pt x="937006" y="206121"/>
                  <a:pt x="939419" y="193040"/>
                </a:cubicBezTo>
                <a:cubicBezTo>
                  <a:pt x="941832" y="179832"/>
                  <a:pt x="948944" y="169164"/>
                  <a:pt x="960628" y="160909"/>
                </a:cubicBezTo>
                <a:cubicBezTo>
                  <a:pt x="967613" y="155956"/>
                  <a:pt x="976122" y="152781"/>
                  <a:pt x="986155" y="151257"/>
                </a:cubicBezTo>
                <a:lnTo>
                  <a:pt x="998601" y="168910"/>
                </a:lnTo>
                <a:cubicBezTo>
                  <a:pt x="987044" y="169418"/>
                  <a:pt x="977646" y="172085"/>
                  <a:pt x="970534" y="177165"/>
                </a:cubicBezTo>
                <a:cubicBezTo>
                  <a:pt x="963930" y="181737"/>
                  <a:pt x="959866" y="188087"/>
                  <a:pt x="958088" y="196215"/>
                </a:cubicBezTo>
                <a:cubicBezTo>
                  <a:pt x="956437" y="204216"/>
                  <a:pt x="957707" y="211455"/>
                  <a:pt x="962152" y="217678"/>
                </a:cubicBezTo>
                <a:cubicBezTo>
                  <a:pt x="966978" y="224663"/>
                  <a:pt x="973455" y="228981"/>
                  <a:pt x="981456" y="230505"/>
                </a:cubicBezTo>
                <a:cubicBezTo>
                  <a:pt x="989457" y="232029"/>
                  <a:pt x="996823" y="230378"/>
                  <a:pt x="1003427" y="225679"/>
                </a:cubicBezTo>
                <a:cubicBezTo>
                  <a:pt x="1010285" y="220980"/>
                  <a:pt x="1016000" y="212471"/>
                  <a:pt x="1020445" y="200152"/>
                </a:cubicBezTo>
                <a:close/>
                <a:moveTo>
                  <a:pt x="978662" y="114427"/>
                </a:moveTo>
                <a:cubicBezTo>
                  <a:pt x="976376" y="111125"/>
                  <a:pt x="975614" y="107442"/>
                  <a:pt x="976376" y="103378"/>
                </a:cubicBezTo>
                <a:cubicBezTo>
                  <a:pt x="977138" y="99187"/>
                  <a:pt x="979170" y="96012"/>
                  <a:pt x="982472" y="93599"/>
                </a:cubicBezTo>
                <a:cubicBezTo>
                  <a:pt x="985774" y="91313"/>
                  <a:pt x="989457" y="90551"/>
                  <a:pt x="993648" y="91313"/>
                </a:cubicBezTo>
                <a:cubicBezTo>
                  <a:pt x="997712" y="91948"/>
                  <a:pt x="1000887" y="93980"/>
                  <a:pt x="1003173" y="97282"/>
                </a:cubicBezTo>
                <a:cubicBezTo>
                  <a:pt x="1005586" y="100711"/>
                  <a:pt x="1006348" y="104394"/>
                  <a:pt x="1005586" y="108458"/>
                </a:cubicBezTo>
                <a:cubicBezTo>
                  <a:pt x="1004824" y="112522"/>
                  <a:pt x="1002792" y="115697"/>
                  <a:pt x="999617" y="117983"/>
                </a:cubicBezTo>
                <a:cubicBezTo>
                  <a:pt x="996188" y="120269"/>
                  <a:pt x="992505" y="121158"/>
                  <a:pt x="988314" y="120523"/>
                </a:cubicBezTo>
                <a:cubicBezTo>
                  <a:pt x="984250" y="119761"/>
                  <a:pt x="981075" y="117856"/>
                  <a:pt x="978662" y="114427"/>
                </a:cubicBezTo>
                <a:close/>
                <a:moveTo>
                  <a:pt x="1000506" y="136144"/>
                </a:moveTo>
                <a:lnTo>
                  <a:pt x="1016254" y="125095"/>
                </a:lnTo>
                <a:lnTo>
                  <a:pt x="1069086" y="200533"/>
                </a:lnTo>
                <a:lnTo>
                  <a:pt x="1053338" y="211582"/>
                </a:lnTo>
                <a:close/>
                <a:moveTo>
                  <a:pt x="1056259" y="34417"/>
                </a:moveTo>
                <a:lnTo>
                  <a:pt x="1067562" y="50546"/>
                </a:lnTo>
                <a:cubicBezTo>
                  <a:pt x="1060704" y="50673"/>
                  <a:pt x="1055624" y="51816"/>
                  <a:pt x="1052322" y="54229"/>
                </a:cubicBezTo>
                <a:cubicBezTo>
                  <a:pt x="1049528" y="56134"/>
                  <a:pt x="1048004" y="58801"/>
                  <a:pt x="1047877" y="61976"/>
                </a:cubicBezTo>
                <a:cubicBezTo>
                  <a:pt x="1047750" y="65151"/>
                  <a:pt x="1049020" y="68580"/>
                  <a:pt x="1051560" y="72263"/>
                </a:cubicBezTo>
                <a:lnTo>
                  <a:pt x="1064768" y="91059"/>
                </a:lnTo>
                <a:lnTo>
                  <a:pt x="1085723" y="76454"/>
                </a:lnTo>
                <a:lnTo>
                  <a:pt x="1095883" y="90932"/>
                </a:lnTo>
                <a:lnTo>
                  <a:pt x="1074928" y="105664"/>
                </a:lnTo>
                <a:lnTo>
                  <a:pt x="1117600" y="166497"/>
                </a:lnTo>
                <a:lnTo>
                  <a:pt x="1101725" y="177673"/>
                </a:lnTo>
                <a:lnTo>
                  <a:pt x="1059053" y="116840"/>
                </a:lnTo>
                <a:lnTo>
                  <a:pt x="1045083" y="126492"/>
                </a:lnTo>
                <a:lnTo>
                  <a:pt x="1034923" y="112014"/>
                </a:lnTo>
                <a:lnTo>
                  <a:pt x="1048893" y="102235"/>
                </a:lnTo>
                <a:lnTo>
                  <a:pt x="1036447" y="84455"/>
                </a:lnTo>
                <a:cubicBezTo>
                  <a:pt x="1030351" y="75946"/>
                  <a:pt x="1027811" y="67437"/>
                  <a:pt x="1028700" y="59309"/>
                </a:cubicBezTo>
                <a:cubicBezTo>
                  <a:pt x="1029462" y="51054"/>
                  <a:pt x="1033653" y="44450"/>
                  <a:pt x="1041019" y="39243"/>
                </a:cubicBezTo>
                <a:cubicBezTo>
                  <a:pt x="1044575" y="36703"/>
                  <a:pt x="1049782" y="35052"/>
                  <a:pt x="1056259" y="34417"/>
                </a:cubicBezTo>
                <a:close/>
                <a:moveTo>
                  <a:pt x="1082294" y="41910"/>
                </a:moveTo>
                <a:cubicBezTo>
                  <a:pt x="1080008" y="38608"/>
                  <a:pt x="1079246" y="34925"/>
                  <a:pt x="1080008" y="30734"/>
                </a:cubicBezTo>
                <a:cubicBezTo>
                  <a:pt x="1080770" y="26670"/>
                  <a:pt x="1082802" y="23495"/>
                  <a:pt x="1086104" y="21082"/>
                </a:cubicBezTo>
                <a:cubicBezTo>
                  <a:pt x="1089406" y="18796"/>
                  <a:pt x="1093089" y="18034"/>
                  <a:pt x="1097280" y="18669"/>
                </a:cubicBezTo>
                <a:cubicBezTo>
                  <a:pt x="1101344" y="19431"/>
                  <a:pt x="1104519" y="21463"/>
                  <a:pt x="1106805" y="24765"/>
                </a:cubicBezTo>
                <a:cubicBezTo>
                  <a:pt x="1109218" y="28067"/>
                  <a:pt x="1109980" y="31750"/>
                  <a:pt x="1109218" y="35814"/>
                </a:cubicBezTo>
                <a:cubicBezTo>
                  <a:pt x="1108456" y="39878"/>
                  <a:pt x="1106424" y="43053"/>
                  <a:pt x="1103122" y="45466"/>
                </a:cubicBezTo>
                <a:cubicBezTo>
                  <a:pt x="1099820" y="47752"/>
                  <a:pt x="1096137" y="48641"/>
                  <a:pt x="1091946" y="47879"/>
                </a:cubicBezTo>
                <a:cubicBezTo>
                  <a:pt x="1087882" y="47244"/>
                  <a:pt x="1084707" y="45212"/>
                  <a:pt x="1082294" y="41910"/>
                </a:cubicBezTo>
                <a:close/>
                <a:moveTo>
                  <a:pt x="1104138" y="63500"/>
                </a:moveTo>
                <a:lnTo>
                  <a:pt x="1119886" y="52578"/>
                </a:lnTo>
                <a:lnTo>
                  <a:pt x="1172718" y="128016"/>
                </a:lnTo>
                <a:lnTo>
                  <a:pt x="1156970" y="138938"/>
                </a:lnTo>
                <a:close/>
                <a:moveTo>
                  <a:pt x="1236472" y="49022"/>
                </a:moveTo>
                <a:lnTo>
                  <a:pt x="1249172" y="67183"/>
                </a:lnTo>
                <a:cubicBezTo>
                  <a:pt x="1244346" y="77470"/>
                  <a:pt x="1238123" y="85344"/>
                  <a:pt x="1230503" y="90678"/>
                </a:cubicBezTo>
                <a:cubicBezTo>
                  <a:pt x="1220089" y="97917"/>
                  <a:pt x="1208151" y="100457"/>
                  <a:pt x="1194816" y="98044"/>
                </a:cubicBezTo>
                <a:cubicBezTo>
                  <a:pt x="1181481" y="95758"/>
                  <a:pt x="1171321" y="89408"/>
                  <a:pt x="1164082" y="79121"/>
                </a:cubicBezTo>
                <a:cubicBezTo>
                  <a:pt x="1155827" y="67437"/>
                  <a:pt x="1152906" y="54991"/>
                  <a:pt x="1155319" y="41783"/>
                </a:cubicBezTo>
                <a:cubicBezTo>
                  <a:pt x="1157732" y="28575"/>
                  <a:pt x="1164844" y="17907"/>
                  <a:pt x="1176655" y="9652"/>
                </a:cubicBezTo>
                <a:cubicBezTo>
                  <a:pt x="1183640" y="4699"/>
                  <a:pt x="1192149" y="1524"/>
                  <a:pt x="1202182" y="0"/>
                </a:cubicBezTo>
                <a:lnTo>
                  <a:pt x="1214501" y="17653"/>
                </a:lnTo>
                <a:cubicBezTo>
                  <a:pt x="1202944" y="18161"/>
                  <a:pt x="1193673" y="20955"/>
                  <a:pt x="1186561" y="25908"/>
                </a:cubicBezTo>
                <a:cubicBezTo>
                  <a:pt x="1179957" y="30480"/>
                  <a:pt x="1175766" y="36830"/>
                  <a:pt x="1174115" y="44958"/>
                </a:cubicBezTo>
                <a:cubicBezTo>
                  <a:pt x="1172337" y="53086"/>
                  <a:pt x="1173734" y="60198"/>
                  <a:pt x="1178052" y="66421"/>
                </a:cubicBezTo>
                <a:cubicBezTo>
                  <a:pt x="1183005" y="73406"/>
                  <a:pt x="1189482" y="77724"/>
                  <a:pt x="1197356" y="79248"/>
                </a:cubicBezTo>
                <a:cubicBezTo>
                  <a:pt x="1205357" y="80772"/>
                  <a:pt x="1212723" y="79248"/>
                  <a:pt x="1219454" y="74549"/>
                </a:cubicBezTo>
                <a:cubicBezTo>
                  <a:pt x="1226312" y="69723"/>
                  <a:pt x="1231900" y="61214"/>
                  <a:pt x="1236472" y="4902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0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92" y="5026787"/>
            <a:ext cx="1865884" cy="1319784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51" y="5007864"/>
            <a:ext cx="2635758" cy="1885747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4904105" y="5016246"/>
            <a:ext cx="2671572" cy="1863928"/>
          </a:xfrm>
          <a:custGeom>
            <a:avLst/>
            <a:gdLst/>
            <a:ahLst/>
            <a:cxnLst/>
            <a:rect l="l" t="t" r="r" b="b"/>
            <a:pathLst>
              <a:path w="2671572" h="1863928">
                <a:moveTo>
                  <a:pt x="0" y="1766836"/>
                </a:moveTo>
                <a:lnTo>
                  <a:pt x="71247" y="1716964"/>
                </a:lnTo>
                <a:lnTo>
                  <a:pt x="82423" y="1732877"/>
                </a:lnTo>
                <a:lnTo>
                  <a:pt x="54610" y="1752346"/>
                </a:lnTo>
                <a:lnTo>
                  <a:pt x="124968" y="1852917"/>
                </a:lnTo>
                <a:lnTo>
                  <a:pt x="109347" y="1863928"/>
                </a:lnTo>
                <a:lnTo>
                  <a:pt x="38862" y="1763357"/>
                </a:lnTo>
                <a:lnTo>
                  <a:pt x="11176" y="1782750"/>
                </a:lnTo>
                <a:close/>
                <a:moveTo>
                  <a:pt x="133858" y="1734312"/>
                </a:moveTo>
                <a:lnTo>
                  <a:pt x="144780" y="1749857"/>
                </a:lnTo>
                <a:lnTo>
                  <a:pt x="144780" y="1749857"/>
                </a:lnTo>
                <a:cubicBezTo>
                  <a:pt x="143891" y="1741170"/>
                  <a:pt x="144272" y="1734248"/>
                  <a:pt x="145669" y="1729105"/>
                </a:cubicBezTo>
                <a:cubicBezTo>
                  <a:pt x="147066" y="1723961"/>
                  <a:pt x="150495" y="1719491"/>
                  <a:pt x="155956" y="1715694"/>
                </a:cubicBezTo>
                <a:cubicBezTo>
                  <a:pt x="157480" y="1714627"/>
                  <a:pt x="159893" y="1713458"/>
                  <a:pt x="163322" y="1712176"/>
                </a:cubicBezTo>
                <a:lnTo>
                  <a:pt x="169672" y="1731480"/>
                </a:lnTo>
                <a:cubicBezTo>
                  <a:pt x="166116" y="1733004"/>
                  <a:pt x="163957" y="1734109"/>
                  <a:pt x="162941" y="1734794"/>
                </a:cubicBezTo>
                <a:cubicBezTo>
                  <a:pt x="157607" y="1738554"/>
                  <a:pt x="154432" y="1743570"/>
                  <a:pt x="153416" y="1749857"/>
                </a:cubicBezTo>
                <a:cubicBezTo>
                  <a:pt x="152400" y="1756156"/>
                  <a:pt x="153797" y="1762099"/>
                  <a:pt x="157734" y="1767700"/>
                </a:cubicBezTo>
                <a:lnTo>
                  <a:pt x="187071" y="1809496"/>
                </a:lnTo>
                <a:lnTo>
                  <a:pt x="171196" y="1820634"/>
                </a:lnTo>
                <a:lnTo>
                  <a:pt x="118364" y="1745196"/>
                </a:lnTo>
                <a:close/>
                <a:moveTo>
                  <a:pt x="242062" y="1658531"/>
                </a:moveTo>
                <a:lnTo>
                  <a:pt x="257937" y="1647393"/>
                </a:lnTo>
                <a:lnTo>
                  <a:pt x="310769" y="1722831"/>
                </a:lnTo>
                <a:lnTo>
                  <a:pt x="294894" y="1733969"/>
                </a:lnTo>
                <a:lnTo>
                  <a:pt x="284353" y="1718970"/>
                </a:lnTo>
                <a:cubicBezTo>
                  <a:pt x="284607" y="1735785"/>
                  <a:pt x="279019" y="1748218"/>
                  <a:pt x="267589" y="1756232"/>
                </a:cubicBezTo>
                <a:cubicBezTo>
                  <a:pt x="257683" y="1763192"/>
                  <a:pt x="246380" y="1765236"/>
                  <a:pt x="233934" y="1762366"/>
                </a:cubicBezTo>
                <a:cubicBezTo>
                  <a:pt x="221361" y="1759496"/>
                  <a:pt x="211201" y="1752473"/>
                  <a:pt x="203454" y="1741322"/>
                </a:cubicBezTo>
                <a:cubicBezTo>
                  <a:pt x="196088" y="1730781"/>
                  <a:pt x="193167" y="1719072"/>
                  <a:pt x="194691" y="1706207"/>
                </a:cubicBezTo>
                <a:cubicBezTo>
                  <a:pt x="196342" y="1693342"/>
                  <a:pt x="201930" y="1683550"/>
                  <a:pt x="211455" y="1676857"/>
                </a:cubicBezTo>
                <a:cubicBezTo>
                  <a:pt x="217297" y="1672717"/>
                  <a:pt x="224155" y="1670405"/>
                  <a:pt x="231648" y="1669923"/>
                </a:cubicBezTo>
                <a:cubicBezTo>
                  <a:pt x="239268" y="1669440"/>
                  <a:pt x="246253" y="1670761"/>
                  <a:pt x="252857" y="1673898"/>
                </a:cubicBezTo>
                <a:close/>
                <a:moveTo>
                  <a:pt x="270891" y="1694942"/>
                </a:moveTo>
                <a:cubicBezTo>
                  <a:pt x="266065" y="1688058"/>
                  <a:pt x="259461" y="1683893"/>
                  <a:pt x="251079" y="1682445"/>
                </a:cubicBezTo>
                <a:cubicBezTo>
                  <a:pt x="242697" y="1680997"/>
                  <a:pt x="235077" y="1682699"/>
                  <a:pt x="228092" y="1687525"/>
                </a:cubicBezTo>
                <a:cubicBezTo>
                  <a:pt x="221361" y="1692224"/>
                  <a:pt x="217297" y="1698777"/>
                  <a:pt x="215646" y="1707159"/>
                </a:cubicBezTo>
                <a:cubicBezTo>
                  <a:pt x="214122" y="1715541"/>
                  <a:pt x="215519" y="1723021"/>
                  <a:pt x="220218" y="1729600"/>
                </a:cubicBezTo>
                <a:cubicBezTo>
                  <a:pt x="225171" y="1736738"/>
                  <a:pt x="231902" y="1741094"/>
                  <a:pt x="240284" y="1742668"/>
                </a:cubicBezTo>
                <a:cubicBezTo>
                  <a:pt x="248666" y="1744243"/>
                  <a:pt x="256286" y="1742605"/>
                  <a:pt x="263271" y="1737728"/>
                </a:cubicBezTo>
                <a:cubicBezTo>
                  <a:pt x="270129" y="1732889"/>
                  <a:pt x="274320" y="1726260"/>
                  <a:pt x="275844" y="1717827"/>
                </a:cubicBezTo>
                <a:cubicBezTo>
                  <a:pt x="277241" y="1709394"/>
                  <a:pt x="275590" y="1701774"/>
                  <a:pt x="270891" y="1694942"/>
                </a:cubicBezTo>
                <a:close/>
                <a:moveTo>
                  <a:pt x="332105" y="1707959"/>
                </a:moveTo>
                <a:lnTo>
                  <a:pt x="279273" y="1632521"/>
                </a:lnTo>
                <a:lnTo>
                  <a:pt x="294767" y="1621637"/>
                </a:lnTo>
                <a:lnTo>
                  <a:pt x="303530" y="1634172"/>
                </a:lnTo>
                <a:cubicBezTo>
                  <a:pt x="304546" y="1625905"/>
                  <a:pt x="306070" y="1619301"/>
                  <a:pt x="308229" y="1614348"/>
                </a:cubicBezTo>
                <a:cubicBezTo>
                  <a:pt x="310261" y="1609395"/>
                  <a:pt x="313563" y="1605331"/>
                  <a:pt x="318135" y="1602117"/>
                </a:cubicBezTo>
                <a:cubicBezTo>
                  <a:pt x="324993" y="1597342"/>
                  <a:pt x="332359" y="1595514"/>
                  <a:pt x="340360" y="1596631"/>
                </a:cubicBezTo>
                <a:cubicBezTo>
                  <a:pt x="348361" y="1597749"/>
                  <a:pt x="354584" y="1601470"/>
                  <a:pt x="359029" y="1607820"/>
                </a:cubicBezTo>
                <a:lnTo>
                  <a:pt x="397256" y="1662316"/>
                </a:lnTo>
                <a:lnTo>
                  <a:pt x="381381" y="1673453"/>
                </a:lnTo>
                <a:lnTo>
                  <a:pt x="346456" y="1623619"/>
                </a:lnTo>
                <a:cubicBezTo>
                  <a:pt x="343535" y="1619529"/>
                  <a:pt x="339852" y="1617078"/>
                  <a:pt x="335407" y="1616253"/>
                </a:cubicBezTo>
                <a:cubicBezTo>
                  <a:pt x="330835" y="1615427"/>
                  <a:pt x="326517" y="1616443"/>
                  <a:pt x="322453" y="1619301"/>
                </a:cubicBezTo>
                <a:cubicBezTo>
                  <a:pt x="317119" y="1623022"/>
                  <a:pt x="314071" y="1628457"/>
                  <a:pt x="313436" y="1635633"/>
                </a:cubicBezTo>
                <a:cubicBezTo>
                  <a:pt x="312674" y="1642796"/>
                  <a:pt x="314579" y="1649552"/>
                  <a:pt x="319024" y="1655889"/>
                </a:cubicBezTo>
                <a:lnTo>
                  <a:pt x="347726" y="1696948"/>
                </a:lnTo>
                <a:close/>
                <a:moveTo>
                  <a:pt x="415798" y="1550302"/>
                </a:moveTo>
                <a:lnTo>
                  <a:pt x="411607" y="1567053"/>
                </a:lnTo>
                <a:cubicBezTo>
                  <a:pt x="407543" y="1567015"/>
                  <a:pt x="404114" y="1567205"/>
                  <a:pt x="401447" y="1567612"/>
                </a:cubicBezTo>
                <a:cubicBezTo>
                  <a:pt x="398653" y="1568018"/>
                  <a:pt x="395986" y="1569174"/>
                  <a:pt x="393192" y="1571091"/>
                </a:cubicBezTo>
                <a:cubicBezTo>
                  <a:pt x="386715" y="1575613"/>
                  <a:pt x="385191" y="1580261"/>
                  <a:pt x="388493" y="1585011"/>
                </a:cubicBezTo>
                <a:cubicBezTo>
                  <a:pt x="390906" y="1588427"/>
                  <a:pt x="397383" y="1588871"/>
                  <a:pt x="407797" y="1586344"/>
                </a:cubicBezTo>
                <a:cubicBezTo>
                  <a:pt x="418211" y="1583817"/>
                  <a:pt x="426593" y="1583220"/>
                  <a:pt x="432943" y="1584528"/>
                </a:cubicBezTo>
                <a:cubicBezTo>
                  <a:pt x="439166" y="1585849"/>
                  <a:pt x="444246" y="1589214"/>
                  <a:pt x="448056" y="1594637"/>
                </a:cubicBezTo>
                <a:cubicBezTo>
                  <a:pt x="452501" y="1600975"/>
                  <a:pt x="453771" y="1608315"/>
                  <a:pt x="451866" y="1616659"/>
                </a:cubicBezTo>
                <a:cubicBezTo>
                  <a:pt x="449961" y="1625003"/>
                  <a:pt x="445516" y="1631632"/>
                  <a:pt x="438531" y="1636547"/>
                </a:cubicBezTo>
                <a:cubicBezTo>
                  <a:pt x="427863" y="1644015"/>
                  <a:pt x="415671" y="1645196"/>
                  <a:pt x="401955" y="1640103"/>
                </a:cubicBezTo>
                <a:lnTo>
                  <a:pt x="410210" y="1625295"/>
                </a:lnTo>
                <a:cubicBezTo>
                  <a:pt x="417576" y="1626489"/>
                  <a:pt x="423672" y="1625422"/>
                  <a:pt x="428371" y="1622095"/>
                </a:cubicBezTo>
                <a:cubicBezTo>
                  <a:pt x="431673" y="1619796"/>
                  <a:pt x="433959" y="1616875"/>
                  <a:pt x="435102" y="1613344"/>
                </a:cubicBezTo>
                <a:cubicBezTo>
                  <a:pt x="436372" y="1609826"/>
                  <a:pt x="436118" y="1606867"/>
                  <a:pt x="434467" y="1604492"/>
                </a:cubicBezTo>
                <a:cubicBezTo>
                  <a:pt x="431546" y="1600289"/>
                  <a:pt x="424561" y="1599539"/>
                  <a:pt x="413512" y="1602232"/>
                </a:cubicBezTo>
                <a:cubicBezTo>
                  <a:pt x="402590" y="1604937"/>
                  <a:pt x="394208" y="1605724"/>
                  <a:pt x="388366" y="1604607"/>
                </a:cubicBezTo>
                <a:cubicBezTo>
                  <a:pt x="382651" y="1603502"/>
                  <a:pt x="378079" y="1600416"/>
                  <a:pt x="374523" y="1595348"/>
                </a:cubicBezTo>
                <a:cubicBezTo>
                  <a:pt x="370078" y="1589075"/>
                  <a:pt x="368808" y="1582204"/>
                  <a:pt x="370586" y="1574724"/>
                </a:cubicBezTo>
                <a:cubicBezTo>
                  <a:pt x="372491" y="1567243"/>
                  <a:pt x="376936" y="1561008"/>
                  <a:pt x="384048" y="1556004"/>
                </a:cubicBezTo>
                <a:cubicBezTo>
                  <a:pt x="391160" y="1551013"/>
                  <a:pt x="401701" y="1549108"/>
                  <a:pt x="415798" y="1550302"/>
                </a:cubicBezTo>
                <a:close/>
                <a:moveTo>
                  <a:pt x="444246" y="1516964"/>
                </a:moveTo>
                <a:lnTo>
                  <a:pt x="454914" y="1532141"/>
                </a:lnTo>
                <a:lnTo>
                  <a:pt x="454914" y="1532141"/>
                </a:lnTo>
                <a:cubicBezTo>
                  <a:pt x="454406" y="1515300"/>
                  <a:pt x="460121" y="1502715"/>
                  <a:pt x="472059" y="1494409"/>
                </a:cubicBezTo>
                <a:cubicBezTo>
                  <a:pt x="481711" y="1487589"/>
                  <a:pt x="492887" y="1485646"/>
                  <a:pt x="505333" y="1488453"/>
                </a:cubicBezTo>
                <a:cubicBezTo>
                  <a:pt x="517779" y="1491297"/>
                  <a:pt x="527812" y="1498117"/>
                  <a:pt x="535432" y="1508912"/>
                </a:cubicBezTo>
                <a:cubicBezTo>
                  <a:pt x="543052" y="1519822"/>
                  <a:pt x="546100" y="1531721"/>
                  <a:pt x="544449" y="1544637"/>
                </a:cubicBezTo>
                <a:cubicBezTo>
                  <a:pt x="542925" y="1557553"/>
                  <a:pt x="537210" y="1567396"/>
                  <a:pt x="527558" y="1574178"/>
                </a:cubicBezTo>
                <a:cubicBezTo>
                  <a:pt x="521970" y="1578089"/>
                  <a:pt x="515620" y="1580388"/>
                  <a:pt x="508381" y="1581061"/>
                </a:cubicBezTo>
                <a:cubicBezTo>
                  <a:pt x="501269" y="1581747"/>
                  <a:pt x="494030" y="1580477"/>
                  <a:pt x="486791" y="1577276"/>
                </a:cubicBezTo>
                <a:lnTo>
                  <a:pt x="486791" y="1577276"/>
                </a:lnTo>
                <a:lnTo>
                  <a:pt x="522097" y="1627657"/>
                </a:lnTo>
                <a:lnTo>
                  <a:pt x="506095" y="1638795"/>
                </a:lnTo>
                <a:lnTo>
                  <a:pt x="428498" y="1527975"/>
                </a:lnTo>
                <a:close/>
                <a:moveTo>
                  <a:pt x="518668" y="1520558"/>
                </a:moveTo>
                <a:cubicBezTo>
                  <a:pt x="514096" y="1513916"/>
                  <a:pt x="507492" y="1509852"/>
                  <a:pt x="499110" y="1508379"/>
                </a:cubicBezTo>
                <a:cubicBezTo>
                  <a:pt x="490601" y="1506906"/>
                  <a:pt x="482981" y="1508531"/>
                  <a:pt x="476250" y="1513268"/>
                </a:cubicBezTo>
                <a:cubicBezTo>
                  <a:pt x="469392" y="1518082"/>
                  <a:pt x="465074" y="1524711"/>
                  <a:pt x="463550" y="1533156"/>
                </a:cubicBezTo>
                <a:cubicBezTo>
                  <a:pt x="462026" y="1541615"/>
                  <a:pt x="463550" y="1549197"/>
                  <a:pt x="468249" y="1555902"/>
                </a:cubicBezTo>
                <a:cubicBezTo>
                  <a:pt x="473075" y="1562786"/>
                  <a:pt x="479806" y="1567027"/>
                  <a:pt x="488188" y="1568615"/>
                </a:cubicBezTo>
                <a:cubicBezTo>
                  <a:pt x="496697" y="1570202"/>
                  <a:pt x="504317" y="1568628"/>
                  <a:pt x="511175" y="1563903"/>
                </a:cubicBezTo>
                <a:cubicBezTo>
                  <a:pt x="518160" y="1559001"/>
                  <a:pt x="522351" y="1552308"/>
                  <a:pt x="523875" y="1543812"/>
                </a:cubicBezTo>
                <a:cubicBezTo>
                  <a:pt x="525399" y="1535316"/>
                  <a:pt x="523621" y="1527569"/>
                  <a:pt x="518668" y="1520558"/>
                </a:cubicBezTo>
                <a:close/>
                <a:moveTo>
                  <a:pt x="551942" y="1497304"/>
                </a:moveTo>
                <a:cubicBezTo>
                  <a:pt x="544703" y="1487005"/>
                  <a:pt x="542417" y="1474978"/>
                  <a:pt x="544957" y="1461262"/>
                </a:cubicBezTo>
                <a:cubicBezTo>
                  <a:pt x="547497" y="1447546"/>
                  <a:pt x="553974" y="1437005"/>
                  <a:pt x="564515" y="1429639"/>
                </a:cubicBezTo>
                <a:cubicBezTo>
                  <a:pt x="575310" y="1422019"/>
                  <a:pt x="587629" y="1419352"/>
                  <a:pt x="601218" y="1421511"/>
                </a:cubicBezTo>
                <a:cubicBezTo>
                  <a:pt x="614934" y="1423797"/>
                  <a:pt x="625348" y="1430147"/>
                  <a:pt x="632714" y="1440688"/>
                </a:cubicBezTo>
                <a:cubicBezTo>
                  <a:pt x="640207" y="1451356"/>
                  <a:pt x="642747" y="1463421"/>
                  <a:pt x="640461" y="1477137"/>
                </a:cubicBezTo>
                <a:cubicBezTo>
                  <a:pt x="638175" y="1490739"/>
                  <a:pt x="631825" y="1501203"/>
                  <a:pt x="621411" y="1508506"/>
                </a:cubicBezTo>
                <a:cubicBezTo>
                  <a:pt x="610235" y="1516316"/>
                  <a:pt x="597789" y="1519098"/>
                  <a:pt x="583946" y="1516850"/>
                </a:cubicBezTo>
                <a:cubicBezTo>
                  <a:pt x="570230" y="1514614"/>
                  <a:pt x="559435" y="1508087"/>
                  <a:pt x="551942" y="1497304"/>
                </a:cubicBezTo>
                <a:close/>
                <a:moveTo>
                  <a:pt x="617474" y="1451483"/>
                </a:moveTo>
                <a:cubicBezTo>
                  <a:pt x="612902" y="1445133"/>
                  <a:pt x="606552" y="1441196"/>
                  <a:pt x="598424" y="1439926"/>
                </a:cubicBezTo>
                <a:cubicBezTo>
                  <a:pt x="590169" y="1438656"/>
                  <a:pt x="582803" y="1440307"/>
                  <a:pt x="576072" y="1445006"/>
                </a:cubicBezTo>
                <a:cubicBezTo>
                  <a:pt x="569214" y="1449832"/>
                  <a:pt x="564896" y="1456309"/>
                  <a:pt x="563372" y="1464564"/>
                </a:cubicBezTo>
                <a:cubicBezTo>
                  <a:pt x="561721" y="1472946"/>
                  <a:pt x="563245" y="1480312"/>
                  <a:pt x="567944" y="1487017"/>
                </a:cubicBezTo>
                <a:cubicBezTo>
                  <a:pt x="572389" y="1493367"/>
                  <a:pt x="578739" y="1497165"/>
                  <a:pt x="587121" y="1498409"/>
                </a:cubicBezTo>
                <a:cubicBezTo>
                  <a:pt x="595503" y="1499641"/>
                  <a:pt x="602996" y="1497901"/>
                  <a:pt x="609854" y="1493164"/>
                </a:cubicBezTo>
                <a:cubicBezTo>
                  <a:pt x="616458" y="1488554"/>
                  <a:pt x="620395" y="1482090"/>
                  <a:pt x="621919" y="1473708"/>
                </a:cubicBezTo>
                <a:cubicBezTo>
                  <a:pt x="623443" y="1465453"/>
                  <a:pt x="621919" y="1457960"/>
                  <a:pt x="617474" y="1451483"/>
                </a:cubicBezTo>
                <a:close/>
                <a:moveTo>
                  <a:pt x="641350" y="1378966"/>
                </a:moveTo>
                <a:lnTo>
                  <a:pt x="652272" y="1394587"/>
                </a:lnTo>
                <a:lnTo>
                  <a:pt x="652272" y="1394587"/>
                </a:lnTo>
                <a:cubicBezTo>
                  <a:pt x="651383" y="1385824"/>
                  <a:pt x="651764" y="1378966"/>
                  <a:pt x="653161" y="1373759"/>
                </a:cubicBezTo>
                <a:cubicBezTo>
                  <a:pt x="654558" y="1368679"/>
                  <a:pt x="657987" y="1364107"/>
                  <a:pt x="663448" y="1360297"/>
                </a:cubicBezTo>
                <a:cubicBezTo>
                  <a:pt x="664972" y="1359281"/>
                  <a:pt x="667385" y="1358138"/>
                  <a:pt x="670814" y="1356868"/>
                </a:cubicBezTo>
                <a:lnTo>
                  <a:pt x="677037" y="1376172"/>
                </a:lnTo>
                <a:cubicBezTo>
                  <a:pt x="673608" y="1377696"/>
                  <a:pt x="671449" y="1378839"/>
                  <a:pt x="670433" y="1379474"/>
                </a:cubicBezTo>
                <a:cubicBezTo>
                  <a:pt x="665099" y="1383157"/>
                  <a:pt x="661924" y="1388237"/>
                  <a:pt x="660908" y="1394587"/>
                </a:cubicBezTo>
                <a:cubicBezTo>
                  <a:pt x="659892" y="1400810"/>
                  <a:pt x="661289" y="1406779"/>
                  <a:pt x="665226" y="1412367"/>
                </a:cubicBezTo>
                <a:lnTo>
                  <a:pt x="694563" y="1454150"/>
                </a:lnTo>
                <a:lnTo>
                  <a:pt x="678561" y="1465326"/>
                </a:lnTo>
                <a:lnTo>
                  <a:pt x="625729" y="1389888"/>
                </a:lnTo>
                <a:close/>
                <a:moveTo>
                  <a:pt x="675767" y="1322197"/>
                </a:moveTo>
                <a:lnTo>
                  <a:pt x="691642" y="1311021"/>
                </a:lnTo>
                <a:lnTo>
                  <a:pt x="707009" y="1332992"/>
                </a:lnTo>
                <a:lnTo>
                  <a:pt x="722757" y="1321943"/>
                </a:lnTo>
                <a:lnTo>
                  <a:pt x="732917" y="1336548"/>
                </a:lnTo>
                <a:lnTo>
                  <a:pt x="717169" y="1347470"/>
                </a:lnTo>
                <a:lnTo>
                  <a:pt x="759841" y="1408430"/>
                </a:lnTo>
                <a:lnTo>
                  <a:pt x="743966" y="1419606"/>
                </a:lnTo>
                <a:lnTo>
                  <a:pt x="701294" y="1358646"/>
                </a:lnTo>
                <a:lnTo>
                  <a:pt x="688721" y="1367409"/>
                </a:lnTo>
                <a:lnTo>
                  <a:pt x="678434" y="1352677"/>
                </a:lnTo>
                <a:lnTo>
                  <a:pt x="691007" y="1343914"/>
                </a:lnTo>
                <a:close/>
                <a:moveTo>
                  <a:pt x="800100" y="1267841"/>
                </a:moveTo>
                <a:lnTo>
                  <a:pt x="815975" y="1256665"/>
                </a:lnTo>
                <a:lnTo>
                  <a:pt x="868807" y="1332103"/>
                </a:lnTo>
                <a:lnTo>
                  <a:pt x="852932" y="1343279"/>
                </a:lnTo>
                <a:lnTo>
                  <a:pt x="842391" y="1328293"/>
                </a:lnTo>
                <a:cubicBezTo>
                  <a:pt x="842645" y="1345057"/>
                  <a:pt x="837057" y="1357503"/>
                  <a:pt x="825627" y="1365504"/>
                </a:cubicBezTo>
                <a:cubicBezTo>
                  <a:pt x="815721" y="1372489"/>
                  <a:pt x="804418" y="1374521"/>
                  <a:pt x="791972" y="1371600"/>
                </a:cubicBezTo>
                <a:cubicBezTo>
                  <a:pt x="779399" y="1368806"/>
                  <a:pt x="769239" y="1361694"/>
                  <a:pt x="761492" y="1350645"/>
                </a:cubicBezTo>
                <a:cubicBezTo>
                  <a:pt x="754126" y="1339977"/>
                  <a:pt x="751205" y="1328293"/>
                  <a:pt x="752729" y="1315466"/>
                </a:cubicBezTo>
                <a:cubicBezTo>
                  <a:pt x="754380" y="1302639"/>
                  <a:pt x="759968" y="1292860"/>
                  <a:pt x="769493" y="1286129"/>
                </a:cubicBezTo>
                <a:cubicBezTo>
                  <a:pt x="775335" y="1281938"/>
                  <a:pt x="782066" y="1279652"/>
                  <a:pt x="789686" y="1279144"/>
                </a:cubicBezTo>
                <a:cubicBezTo>
                  <a:pt x="797306" y="1278763"/>
                  <a:pt x="804291" y="1280033"/>
                  <a:pt x="810895" y="1283208"/>
                </a:cubicBezTo>
                <a:close/>
                <a:moveTo>
                  <a:pt x="828929" y="1304163"/>
                </a:moveTo>
                <a:cubicBezTo>
                  <a:pt x="824103" y="1297305"/>
                  <a:pt x="817499" y="1293114"/>
                  <a:pt x="809117" y="1291717"/>
                </a:cubicBezTo>
                <a:cubicBezTo>
                  <a:pt x="800735" y="1290320"/>
                  <a:pt x="792988" y="1291971"/>
                  <a:pt x="786130" y="1296797"/>
                </a:cubicBezTo>
                <a:cubicBezTo>
                  <a:pt x="779399" y="1301496"/>
                  <a:pt x="775335" y="1308100"/>
                  <a:pt x="773684" y="1316482"/>
                </a:cubicBezTo>
                <a:cubicBezTo>
                  <a:pt x="772033" y="1324864"/>
                  <a:pt x="773557" y="1332230"/>
                  <a:pt x="778256" y="1338834"/>
                </a:cubicBezTo>
                <a:cubicBezTo>
                  <a:pt x="783209" y="1345946"/>
                  <a:pt x="789940" y="1350391"/>
                  <a:pt x="798322" y="1351915"/>
                </a:cubicBezTo>
                <a:cubicBezTo>
                  <a:pt x="806704" y="1353566"/>
                  <a:pt x="814324" y="1351915"/>
                  <a:pt x="821309" y="1346962"/>
                </a:cubicBezTo>
                <a:cubicBezTo>
                  <a:pt x="828167" y="1342136"/>
                  <a:pt x="832358" y="1335532"/>
                  <a:pt x="833882" y="1327150"/>
                </a:cubicBezTo>
                <a:cubicBezTo>
                  <a:pt x="835279" y="1318641"/>
                  <a:pt x="833628" y="1311021"/>
                  <a:pt x="828929" y="1304163"/>
                </a:cubicBezTo>
                <a:close/>
                <a:moveTo>
                  <a:pt x="829310" y="1214628"/>
                </a:moveTo>
                <a:lnTo>
                  <a:pt x="845185" y="1203452"/>
                </a:lnTo>
                <a:lnTo>
                  <a:pt x="860552" y="1225423"/>
                </a:lnTo>
                <a:lnTo>
                  <a:pt x="876300" y="1214501"/>
                </a:lnTo>
                <a:lnTo>
                  <a:pt x="886460" y="1228979"/>
                </a:lnTo>
                <a:lnTo>
                  <a:pt x="870712" y="1240028"/>
                </a:lnTo>
                <a:lnTo>
                  <a:pt x="913384" y="1300861"/>
                </a:lnTo>
                <a:lnTo>
                  <a:pt x="897509" y="1312037"/>
                </a:lnTo>
                <a:lnTo>
                  <a:pt x="854837" y="1251077"/>
                </a:lnTo>
                <a:lnTo>
                  <a:pt x="842391" y="1259840"/>
                </a:lnTo>
                <a:lnTo>
                  <a:pt x="831977" y="1245235"/>
                </a:lnTo>
                <a:lnTo>
                  <a:pt x="844550" y="1236472"/>
                </a:lnTo>
                <a:close/>
                <a:moveTo>
                  <a:pt x="870458" y="1181608"/>
                </a:moveTo>
                <a:cubicBezTo>
                  <a:pt x="868172" y="1178306"/>
                  <a:pt x="867410" y="1174623"/>
                  <a:pt x="868172" y="1170559"/>
                </a:cubicBezTo>
                <a:cubicBezTo>
                  <a:pt x="868934" y="1166368"/>
                  <a:pt x="870966" y="1163193"/>
                  <a:pt x="874268" y="1160780"/>
                </a:cubicBezTo>
                <a:cubicBezTo>
                  <a:pt x="877570" y="1158494"/>
                  <a:pt x="881253" y="1157732"/>
                  <a:pt x="885317" y="1158367"/>
                </a:cubicBezTo>
                <a:cubicBezTo>
                  <a:pt x="889508" y="1159129"/>
                  <a:pt x="892683" y="1161161"/>
                  <a:pt x="894969" y="1164463"/>
                </a:cubicBezTo>
                <a:cubicBezTo>
                  <a:pt x="897382" y="1167765"/>
                  <a:pt x="898144" y="1171448"/>
                  <a:pt x="897382" y="1175512"/>
                </a:cubicBezTo>
                <a:cubicBezTo>
                  <a:pt x="896620" y="1179576"/>
                  <a:pt x="894588" y="1182878"/>
                  <a:pt x="891286" y="1185164"/>
                </a:cubicBezTo>
                <a:cubicBezTo>
                  <a:pt x="887984" y="1187450"/>
                  <a:pt x="884301" y="1188339"/>
                  <a:pt x="880110" y="1187704"/>
                </a:cubicBezTo>
                <a:cubicBezTo>
                  <a:pt x="876046" y="1186942"/>
                  <a:pt x="872871" y="1184910"/>
                  <a:pt x="870458" y="1181608"/>
                </a:cubicBezTo>
                <a:close/>
                <a:moveTo>
                  <a:pt x="892302" y="1203198"/>
                </a:moveTo>
                <a:lnTo>
                  <a:pt x="908050" y="1192276"/>
                </a:lnTo>
                <a:lnTo>
                  <a:pt x="960882" y="1267714"/>
                </a:lnTo>
                <a:lnTo>
                  <a:pt x="945134" y="1278636"/>
                </a:lnTo>
                <a:close/>
                <a:moveTo>
                  <a:pt x="953897" y="1215771"/>
                </a:moveTo>
                <a:cubicBezTo>
                  <a:pt x="946658" y="1205484"/>
                  <a:pt x="944372" y="1193546"/>
                  <a:pt x="946912" y="1179830"/>
                </a:cubicBezTo>
                <a:cubicBezTo>
                  <a:pt x="949452" y="1166114"/>
                  <a:pt x="955929" y="1155573"/>
                  <a:pt x="966470" y="1148207"/>
                </a:cubicBezTo>
                <a:cubicBezTo>
                  <a:pt x="977392" y="1140587"/>
                  <a:pt x="989584" y="1137920"/>
                  <a:pt x="1003173" y="1140079"/>
                </a:cubicBezTo>
                <a:cubicBezTo>
                  <a:pt x="1016889" y="1142365"/>
                  <a:pt x="1027303" y="1148715"/>
                  <a:pt x="1034796" y="1159256"/>
                </a:cubicBezTo>
                <a:cubicBezTo>
                  <a:pt x="1042162" y="1169797"/>
                  <a:pt x="1044702" y="1181989"/>
                  <a:pt x="1042416" y="1195578"/>
                </a:cubicBezTo>
                <a:cubicBezTo>
                  <a:pt x="1040130" y="1209294"/>
                  <a:pt x="1033780" y="1219708"/>
                  <a:pt x="1023366" y="1227074"/>
                </a:cubicBezTo>
                <a:cubicBezTo>
                  <a:pt x="1012190" y="1234821"/>
                  <a:pt x="999744" y="1237615"/>
                  <a:pt x="985901" y="1235329"/>
                </a:cubicBezTo>
                <a:cubicBezTo>
                  <a:pt x="972185" y="1233170"/>
                  <a:pt x="961517" y="1226566"/>
                  <a:pt x="953897" y="1215771"/>
                </a:cubicBezTo>
                <a:close/>
                <a:moveTo>
                  <a:pt x="1019429" y="1170051"/>
                </a:moveTo>
                <a:cubicBezTo>
                  <a:pt x="1014984" y="1163574"/>
                  <a:pt x="1008634" y="1159764"/>
                  <a:pt x="1000379" y="1158494"/>
                </a:cubicBezTo>
                <a:cubicBezTo>
                  <a:pt x="992251" y="1157097"/>
                  <a:pt x="984758" y="1158748"/>
                  <a:pt x="978027" y="1163447"/>
                </a:cubicBezTo>
                <a:cubicBezTo>
                  <a:pt x="971169" y="1168273"/>
                  <a:pt x="966978" y="1174877"/>
                  <a:pt x="965327" y="1183132"/>
                </a:cubicBezTo>
                <a:cubicBezTo>
                  <a:pt x="963676" y="1191387"/>
                  <a:pt x="965200" y="1198880"/>
                  <a:pt x="969899" y="1205484"/>
                </a:cubicBezTo>
                <a:cubicBezTo>
                  <a:pt x="974344" y="1211834"/>
                  <a:pt x="980694" y="1215644"/>
                  <a:pt x="989076" y="1216914"/>
                </a:cubicBezTo>
                <a:cubicBezTo>
                  <a:pt x="997458" y="1218184"/>
                  <a:pt x="1005078" y="1216406"/>
                  <a:pt x="1011809" y="1211707"/>
                </a:cubicBezTo>
                <a:cubicBezTo>
                  <a:pt x="1018413" y="1207135"/>
                  <a:pt x="1022477" y="1200658"/>
                  <a:pt x="1024001" y="1192276"/>
                </a:cubicBezTo>
                <a:cubicBezTo>
                  <a:pt x="1025525" y="1183894"/>
                  <a:pt x="1024001" y="1176528"/>
                  <a:pt x="1019429" y="1170051"/>
                </a:cubicBezTo>
                <a:close/>
                <a:moveTo>
                  <a:pt x="1075436" y="1187450"/>
                </a:moveTo>
                <a:lnTo>
                  <a:pt x="1022604" y="1112012"/>
                </a:lnTo>
                <a:lnTo>
                  <a:pt x="1038225" y="1101090"/>
                </a:lnTo>
                <a:lnTo>
                  <a:pt x="1046988" y="1113663"/>
                </a:lnTo>
                <a:cubicBezTo>
                  <a:pt x="1048004" y="1105408"/>
                  <a:pt x="1049528" y="1098804"/>
                  <a:pt x="1051560" y="1093851"/>
                </a:cubicBezTo>
                <a:cubicBezTo>
                  <a:pt x="1053719" y="1088898"/>
                  <a:pt x="1057021" y="1084834"/>
                  <a:pt x="1061593" y="1081532"/>
                </a:cubicBezTo>
                <a:cubicBezTo>
                  <a:pt x="1068451" y="1076833"/>
                  <a:pt x="1075817" y="1074928"/>
                  <a:pt x="1083818" y="1076071"/>
                </a:cubicBezTo>
                <a:cubicBezTo>
                  <a:pt x="1091819" y="1077214"/>
                  <a:pt x="1098042" y="1080897"/>
                  <a:pt x="1102487" y="1087247"/>
                </a:cubicBezTo>
                <a:lnTo>
                  <a:pt x="1140714" y="1141730"/>
                </a:lnTo>
                <a:lnTo>
                  <a:pt x="1124712" y="1152906"/>
                </a:lnTo>
                <a:lnTo>
                  <a:pt x="1089914" y="1103122"/>
                </a:lnTo>
                <a:cubicBezTo>
                  <a:pt x="1086993" y="1098931"/>
                  <a:pt x="1083310" y="1096518"/>
                  <a:pt x="1078738" y="1095756"/>
                </a:cubicBezTo>
                <a:cubicBezTo>
                  <a:pt x="1074293" y="1094867"/>
                  <a:pt x="1069975" y="1095883"/>
                  <a:pt x="1065911" y="1098804"/>
                </a:cubicBezTo>
                <a:cubicBezTo>
                  <a:pt x="1060577" y="1102487"/>
                  <a:pt x="1057529" y="1107948"/>
                  <a:pt x="1056894" y="1115060"/>
                </a:cubicBezTo>
                <a:cubicBezTo>
                  <a:pt x="1056132" y="1122299"/>
                  <a:pt x="1058037" y="1129030"/>
                  <a:pt x="1062482" y="1135380"/>
                </a:cubicBezTo>
                <a:lnTo>
                  <a:pt x="1091184" y="1176401"/>
                </a:lnTo>
                <a:close/>
                <a:moveTo>
                  <a:pt x="1217930" y="993648"/>
                </a:moveTo>
                <a:lnTo>
                  <a:pt x="1260221" y="1002538"/>
                </a:lnTo>
                <a:lnTo>
                  <a:pt x="1263269" y="978916"/>
                </a:lnTo>
                <a:lnTo>
                  <a:pt x="1281557" y="981075"/>
                </a:lnTo>
                <a:lnTo>
                  <a:pt x="1278636" y="1006348"/>
                </a:lnTo>
                <a:lnTo>
                  <a:pt x="1321308" y="1014984"/>
                </a:lnTo>
                <a:lnTo>
                  <a:pt x="1300480" y="1029589"/>
                </a:lnTo>
                <a:lnTo>
                  <a:pt x="1276350" y="1024763"/>
                </a:lnTo>
                <a:cubicBezTo>
                  <a:pt x="1272032" y="1046480"/>
                  <a:pt x="1263650" y="1061720"/>
                  <a:pt x="1251204" y="1070483"/>
                </a:cubicBezTo>
                <a:cubicBezTo>
                  <a:pt x="1240536" y="1077976"/>
                  <a:pt x="1228852" y="1081151"/>
                  <a:pt x="1216406" y="1079881"/>
                </a:cubicBezTo>
                <a:cubicBezTo>
                  <a:pt x="1203960" y="1078738"/>
                  <a:pt x="1194562" y="1073531"/>
                  <a:pt x="1188085" y="1064387"/>
                </a:cubicBezTo>
                <a:cubicBezTo>
                  <a:pt x="1183386" y="1057529"/>
                  <a:pt x="1181100" y="1050671"/>
                  <a:pt x="1181481" y="1043813"/>
                </a:cubicBezTo>
                <a:cubicBezTo>
                  <a:pt x="1181862" y="1036955"/>
                  <a:pt x="1185291" y="1024890"/>
                  <a:pt x="1191768" y="1007618"/>
                </a:cubicBezTo>
                <a:cubicBezTo>
                  <a:pt x="1189482" y="1006729"/>
                  <a:pt x="1187577" y="1006094"/>
                  <a:pt x="1186053" y="1005586"/>
                </a:cubicBezTo>
                <a:cubicBezTo>
                  <a:pt x="1175893" y="1002538"/>
                  <a:pt x="1169162" y="999744"/>
                  <a:pt x="1165987" y="997204"/>
                </a:cubicBezTo>
                <a:cubicBezTo>
                  <a:pt x="1162685" y="994791"/>
                  <a:pt x="1160272" y="992251"/>
                  <a:pt x="1158494" y="989711"/>
                </a:cubicBezTo>
                <a:cubicBezTo>
                  <a:pt x="1153795" y="982980"/>
                  <a:pt x="1152144" y="974852"/>
                  <a:pt x="1153668" y="965454"/>
                </a:cubicBezTo>
                <a:cubicBezTo>
                  <a:pt x="1155065" y="956056"/>
                  <a:pt x="1160399" y="948182"/>
                  <a:pt x="1169543" y="941832"/>
                </a:cubicBezTo>
                <a:cubicBezTo>
                  <a:pt x="1177417" y="936244"/>
                  <a:pt x="1186053" y="934212"/>
                  <a:pt x="1195324" y="935736"/>
                </a:cubicBezTo>
                <a:cubicBezTo>
                  <a:pt x="1204595" y="937260"/>
                  <a:pt x="1211961" y="941832"/>
                  <a:pt x="1217295" y="949452"/>
                </a:cubicBezTo>
                <a:cubicBezTo>
                  <a:pt x="1225042" y="960374"/>
                  <a:pt x="1225169" y="975106"/>
                  <a:pt x="1217930" y="993648"/>
                </a:cubicBezTo>
                <a:close/>
                <a:moveTo>
                  <a:pt x="1199515" y="990092"/>
                </a:moveTo>
                <a:cubicBezTo>
                  <a:pt x="1202309" y="982726"/>
                  <a:pt x="1203960" y="976630"/>
                  <a:pt x="1204722" y="971804"/>
                </a:cubicBezTo>
                <a:cubicBezTo>
                  <a:pt x="1205357" y="967105"/>
                  <a:pt x="1204595" y="963168"/>
                  <a:pt x="1202309" y="959866"/>
                </a:cubicBezTo>
                <a:cubicBezTo>
                  <a:pt x="1199642" y="956183"/>
                  <a:pt x="1196340" y="954024"/>
                  <a:pt x="1192276" y="953643"/>
                </a:cubicBezTo>
                <a:cubicBezTo>
                  <a:pt x="1188085" y="953135"/>
                  <a:pt x="1183894" y="954405"/>
                  <a:pt x="1179576" y="957453"/>
                </a:cubicBezTo>
                <a:cubicBezTo>
                  <a:pt x="1175512" y="960247"/>
                  <a:pt x="1172972" y="963676"/>
                  <a:pt x="1171956" y="967613"/>
                </a:cubicBezTo>
                <a:cubicBezTo>
                  <a:pt x="1170940" y="971677"/>
                  <a:pt x="1171575" y="975360"/>
                  <a:pt x="1173861" y="978662"/>
                </a:cubicBezTo>
                <a:cubicBezTo>
                  <a:pt x="1177290" y="983615"/>
                  <a:pt x="1185799" y="987425"/>
                  <a:pt x="1199515" y="990092"/>
                </a:cubicBezTo>
                <a:close/>
                <a:moveTo>
                  <a:pt x="1257935" y="1020826"/>
                </a:moveTo>
                <a:lnTo>
                  <a:pt x="1210310" y="1010920"/>
                </a:lnTo>
                <a:cubicBezTo>
                  <a:pt x="1204722" y="1024890"/>
                  <a:pt x="1201674" y="1034542"/>
                  <a:pt x="1201293" y="1039749"/>
                </a:cubicBezTo>
                <a:cubicBezTo>
                  <a:pt x="1200912" y="1045083"/>
                  <a:pt x="1201928" y="1049401"/>
                  <a:pt x="1204214" y="1052830"/>
                </a:cubicBezTo>
                <a:cubicBezTo>
                  <a:pt x="1207897" y="1057910"/>
                  <a:pt x="1213231" y="1060704"/>
                  <a:pt x="1220343" y="1061212"/>
                </a:cubicBezTo>
                <a:cubicBezTo>
                  <a:pt x="1227455" y="1061720"/>
                  <a:pt x="1234186" y="1059815"/>
                  <a:pt x="1240536" y="1055243"/>
                </a:cubicBezTo>
                <a:cubicBezTo>
                  <a:pt x="1245362" y="1051941"/>
                  <a:pt x="1249045" y="1047623"/>
                  <a:pt x="1251585" y="1042289"/>
                </a:cubicBezTo>
                <a:cubicBezTo>
                  <a:pt x="1253998" y="1036955"/>
                  <a:pt x="1256157" y="1029716"/>
                  <a:pt x="1257935" y="1020826"/>
                </a:cubicBezTo>
                <a:close/>
                <a:moveTo>
                  <a:pt x="1401318" y="778383"/>
                </a:moveTo>
                <a:lnTo>
                  <a:pt x="1518158" y="877443"/>
                </a:lnTo>
                <a:lnTo>
                  <a:pt x="1502537" y="888365"/>
                </a:lnTo>
                <a:lnTo>
                  <a:pt x="1431417" y="827659"/>
                </a:lnTo>
                <a:lnTo>
                  <a:pt x="1453261" y="929513"/>
                </a:lnTo>
                <a:lnTo>
                  <a:pt x="1364488" y="873633"/>
                </a:lnTo>
                <a:lnTo>
                  <a:pt x="1397254" y="962152"/>
                </a:lnTo>
                <a:lnTo>
                  <a:pt x="1381760" y="972947"/>
                </a:lnTo>
                <a:lnTo>
                  <a:pt x="1328674" y="829310"/>
                </a:lnTo>
                <a:lnTo>
                  <a:pt x="1425956" y="890524"/>
                </a:lnTo>
                <a:close/>
                <a:moveTo>
                  <a:pt x="1543558" y="747268"/>
                </a:moveTo>
                <a:lnTo>
                  <a:pt x="1559433" y="736092"/>
                </a:lnTo>
                <a:lnTo>
                  <a:pt x="1612264" y="811530"/>
                </a:lnTo>
                <a:lnTo>
                  <a:pt x="1596390" y="822706"/>
                </a:lnTo>
                <a:lnTo>
                  <a:pt x="1585849" y="807720"/>
                </a:lnTo>
                <a:cubicBezTo>
                  <a:pt x="1586103" y="824484"/>
                  <a:pt x="1580515" y="836930"/>
                  <a:pt x="1569085" y="844931"/>
                </a:cubicBezTo>
                <a:cubicBezTo>
                  <a:pt x="1559052" y="851916"/>
                  <a:pt x="1547876" y="853948"/>
                  <a:pt x="1535303" y="851027"/>
                </a:cubicBezTo>
                <a:cubicBezTo>
                  <a:pt x="1522857" y="848233"/>
                  <a:pt x="1512697" y="841248"/>
                  <a:pt x="1504950" y="830072"/>
                </a:cubicBezTo>
                <a:cubicBezTo>
                  <a:pt x="1497457" y="819531"/>
                  <a:pt x="1494663" y="807847"/>
                  <a:pt x="1496187" y="794893"/>
                </a:cubicBezTo>
                <a:cubicBezTo>
                  <a:pt x="1497711" y="782066"/>
                  <a:pt x="1503299" y="772287"/>
                  <a:pt x="1512951" y="765556"/>
                </a:cubicBezTo>
                <a:cubicBezTo>
                  <a:pt x="1518793" y="761492"/>
                  <a:pt x="1525524" y="759079"/>
                  <a:pt x="1533144" y="758698"/>
                </a:cubicBezTo>
                <a:cubicBezTo>
                  <a:pt x="1540637" y="758190"/>
                  <a:pt x="1547749" y="759460"/>
                  <a:pt x="1554226" y="762635"/>
                </a:cubicBezTo>
                <a:close/>
                <a:moveTo>
                  <a:pt x="1572260" y="783717"/>
                </a:moveTo>
                <a:cubicBezTo>
                  <a:pt x="1567434" y="776732"/>
                  <a:pt x="1560830" y="772668"/>
                  <a:pt x="1552448" y="771144"/>
                </a:cubicBezTo>
                <a:cubicBezTo>
                  <a:pt x="1544066" y="769747"/>
                  <a:pt x="1536446" y="771398"/>
                  <a:pt x="1529588" y="776224"/>
                </a:cubicBezTo>
                <a:cubicBezTo>
                  <a:pt x="1522857" y="780923"/>
                  <a:pt x="1518666" y="787527"/>
                  <a:pt x="1517142" y="795909"/>
                </a:cubicBezTo>
                <a:cubicBezTo>
                  <a:pt x="1515491" y="804291"/>
                  <a:pt x="1517015" y="811784"/>
                  <a:pt x="1521587" y="818388"/>
                </a:cubicBezTo>
                <a:cubicBezTo>
                  <a:pt x="1526667" y="825500"/>
                  <a:pt x="1533271" y="829818"/>
                  <a:pt x="1541653" y="831342"/>
                </a:cubicBezTo>
                <a:cubicBezTo>
                  <a:pt x="1550035" y="832993"/>
                  <a:pt x="1557782" y="831342"/>
                  <a:pt x="1564767" y="826389"/>
                </a:cubicBezTo>
                <a:cubicBezTo>
                  <a:pt x="1571625" y="821563"/>
                  <a:pt x="1575816" y="814959"/>
                  <a:pt x="1577213" y="806577"/>
                </a:cubicBezTo>
                <a:cubicBezTo>
                  <a:pt x="1578737" y="798068"/>
                  <a:pt x="1577086" y="790448"/>
                  <a:pt x="1572260" y="783717"/>
                </a:cubicBezTo>
                <a:close/>
                <a:moveTo>
                  <a:pt x="1572768" y="694055"/>
                </a:moveTo>
                <a:lnTo>
                  <a:pt x="1588643" y="683006"/>
                </a:lnTo>
                <a:lnTo>
                  <a:pt x="1604010" y="704850"/>
                </a:lnTo>
                <a:lnTo>
                  <a:pt x="1619758" y="693928"/>
                </a:lnTo>
                <a:lnTo>
                  <a:pt x="1629918" y="708406"/>
                </a:lnTo>
                <a:lnTo>
                  <a:pt x="1614170" y="719455"/>
                </a:lnTo>
                <a:lnTo>
                  <a:pt x="1656842" y="780288"/>
                </a:lnTo>
                <a:lnTo>
                  <a:pt x="1640967" y="791464"/>
                </a:lnTo>
                <a:lnTo>
                  <a:pt x="1598295" y="730631"/>
                </a:lnTo>
                <a:lnTo>
                  <a:pt x="1585722" y="739394"/>
                </a:lnTo>
                <a:lnTo>
                  <a:pt x="1575435" y="724662"/>
                </a:lnTo>
                <a:lnTo>
                  <a:pt x="1588008" y="715899"/>
                </a:lnTo>
                <a:close/>
                <a:moveTo>
                  <a:pt x="1737995" y="671830"/>
                </a:moveTo>
                <a:lnTo>
                  <a:pt x="1673733" y="716915"/>
                </a:lnTo>
                <a:cubicBezTo>
                  <a:pt x="1680463" y="723646"/>
                  <a:pt x="1687702" y="727075"/>
                  <a:pt x="1695069" y="727202"/>
                </a:cubicBezTo>
                <a:cubicBezTo>
                  <a:pt x="1702562" y="727202"/>
                  <a:pt x="1709293" y="725297"/>
                  <a:pt x="1715135" y="721106"/>
                </a:cubicBezTo>
                <a:cubicBezTo>
                  <a:pt x="1724151" y="714883"/>
                  <a:pt x="1729105" y="705739"/>
                  <a:pt x="1729867" y="694055"/>
                </a:cubicBezTo>
                <a:lnTo>
                  <a:pt x="1747647" y="694690"/>
                </a:lnTo>
                <a:cubicBezTo>
                  <a:pt x="1746885" y="712089"/>
                  <a:pt x="1739138" y="725805"/>
                  <a:pt x="1724533" y="736092"/>
                </a:cubicBezTo>
                <a:cubicBezTo>
                  <a:pt x="1713230" y="743966"/>
                  <a:pt x="1701164" y="746633"/>
                  <a:pt x="1688211" y="744347"/>
                </a:cubicBezTo>
                <a:cubicBezTo>
                  <a:pt x="1675257" y="741934"/>
                  <a:pt x="1664843" y="735076"/>
                  <a:pt x="1656842" y="723646"/>
                </a:cubicBezTo>
                <a:cubicBezTo>
                  <a:pt x="1649349" y="712978"/>
                  <a:pt x="1646809" y="701040"/>
                  <a:pt x="1648968" y="687832"/>
                </a:cubicBezTo>
                <a:cubicBezTo>
                  <a:pt x="1651126" y="674624"/>
                  <a:pt x="1657731" y="664210"/>
                  <a:pt x="1668652" y="656463"/>
                </a:cubicBezTo>
                <a:cubicBezTo>
                  <a:pt x="1679575" y="648843"/>
                  <a:pt x="1691639" y="646303"/>
                  <a:pt x="1704975" y="648843"/>
                </a:cubicBezTo>
                <a:cubicBezTo>
                  <a:pt x="1718310" y="651383"/>
                  <a:pt x="1729359" y="659003"/>
                  <a:pt x="1737995" y="671830"/>
                </a:cubicBezTo>
                <a:close/>
                <a:moveTo>
                  <a:pt x="1666494" y="703072"/>
                </a:moveTo>
                <a:lnTo>
                  <a:pt x="1712468" y="670814"/>
                </a:lnTo>
                <a:cubicBezTo>
                  <a:pt x="1700149" y="663956"/>
                  <a:pt x="1688973" y="664083"/>
                  <a:pt x="1678939" y="671068"/>
                </a:cubicBezTo>
                <a:cubicBezTo>
                  <a:pt x="1668018" y="678688"/>
                  <a:pt x="1663826" y="689356"/>
                  <a:pt x="1666494" y="703072"/>
                </a:cubicBezTo>
                <a:close/>
                <a:moveTo>
                  <a:pt x="1745488" y="605790"/>
                </a:moveTo>
                <a:lnTo>
                  <a:pt x="1756410" y="621411"/>
                </a:lnTo>
                <a:lnTo>
                  <a:pt x="1756410" y="621411"/>
                </a:lnTo>
                <a:cubicBezTo>
                  <a:pt x="1755648" y="612648"/>
                  <a:pt x="1755901" y="605790"/>
                  <a:pt x="1757299" y="600583"/>
                </a:cubicBezTo>
                <a:cubicBezTo>
                  <a:pt x="1758823" y="595503"/>
                  <a:pt x="1762251" y="590931"/>
                  <a:pt x="1767586" y="587248"/>
                </a:cubicBezTo>
                <a:cubicBezTo>
                  <a:pt x="1769110" y="586105"/>
                  <a:pt x="1771650" y="584962"/>
                  <a:pt x="1774951" y="583692"/>
                </a:cubicBezTo>
                <a:lnTo>
                  <a:pt x="1781301" y="602996"/>
                </a:lnTo>
                <a:cubicBezTo>
                  <a:pt x="1777873" y="604520"/>
                  <a:pt x="1775587" y="605663"/>
                  <a:pt x="1774571" y="606298"/>
                </a:cubicBezTo>
                <a:cubicBezTo>
                  <a:pt x="1769237" y="610108"/>
                  <a:pt x="1766062" y="615061"/>
                  <a:pt x="1765046" y="621411"/>
                </a:cubicBezTo>
                <a:cubicBezTo>
                  <a:pt x="1764030" y="627634"/>
                  <a:pt x="1765554" y="633603"/>
                  <a:pt x="1769491" y="639191"/>
                </a:cubicBezTo>
                <a:lnTo>
                  <a:pt x="1798701" y="680974"/>
                </a:lnTo>
                <a:lnTo>
                  <a:pt x="1782826" y="692150"/>
                </a:lnTo>
                <a:lnTo>
                  <a:pt x="1729994" y="616712"/>
                </a:lnTo>
                <a:close/>
                <a:moveTo>
                  <a:pt x="1769872" y="551815"/>
                </a:moveTo>
                <a:cubicBezTo>
                  <a:pt x="1767586" y="548513"/>
                  <a:pt x="1766824" y="544830"/>
                  <a:pt x="1767586" y="540639"/>
                </a:cubicBezTo>
                <a:cubicBezTo>
                  <a:pt x="1768348" y="536575"/>
                  <a:pt x="1770380" y="533400"/>
                  <a:pt x="1773809" y="530987"/>
                </a:cubicBezTo>
                <a:cubicBezTo>
                  <a:pt x="1777111" y="528701"/>
                  <a:pt x="1780794" y="527939"/>
                  <a:pt x="1784858" y="528574"/>
                </a:cubicBezTo>
                <a:cubicBezTo>
                  <a:pt x="1788922" y="529336"/>
                  <a:pt x="1792097" y="531368"/>
                  <a:pt x="1794383" y="534670"/>
                </a:cubicBezTo>
                <a:cubicBezTo>
                  <a:pt x="1796796" y="537972"/>
                  <a:pt x="1797558" y="541655"/>
                  <a:pt x="1796796" y="545719"/>
                </a:cubicBezTo>
                <a:cubicBezTo>
                  <a:pt x="1796161" y="549783"/>
                  <a:pt x="1794129" y="552958"/>
                  <a:pt x="1790826" y="555371"/>
                </a:cubicBezTo>
                <a:cubicBezTo>
                  <a:pt x="1787398" y="557657"/>
                  <a:pt x="1783714" y="558546"/>
                  <a:pt x="1779651" y="557784"/>
                </a:cubicBezTo>
                <a:cubicBezTo>
                  <a:pt x="1775460" y="557149"/>
                  <a:pt x="1772285" y="555117"/>
                  <a:pt x="1769872" y="551815"/>
                </a:cubicBezTo>
                <a:close/>
                <a:moveTo>
                  <a:pt x="1791716" y="573405"/>
                </a:moveTo>
                <a:lnTo>
                  <a:pt x="1807463" y="562483"/>
                </a:lnTo>
                <a:lnTo>
                  <a:pt x="1860296" y="637921"/>
                </a:lnTo>
                <a:lnTo>
                  <a:pt x="1844548" y="648843"/>
                </a:lnTo>
                <a:close/>
                <a:moveTo>
                  <a:pt x="1894332" y="501650"/>
                </a:moveTo>
                <a:lnTo>
                  <a:pt x="1910207" y="490474"/>
                </a:lnTo>
                <a:lnTo>
                  <a:pt x="1963038" y="565912"/>
                </a:lnTo>
                <a:lnTo>
                  <a:pt x="1947163" y="577088"/>
                </a:lnTo>
                <a:lnTo>
                  <a:pt x="1936623" y="562102"/>
                </a:lnTo>
                <a:cubicBezTo>
                  <a:pt x="1936876" y="578866"/>
                  <a:pt x="1931288" y="591312"/>
                  <a:pt x="1919859" y="599313"/>
                </a:cubicBezTo>
                <a:cubicBezTo>
                  <a:pt x="1909826" y="606298"/>
                  <a:pt x="1898650" y="608330"/>
                  <a:pt x="1886204" y="605409"/>
                </a:cubicBezTo>
                <a:cubicBezTo>
                  <a:pt x="1873631" y="602615"/>
                  <a:pt x="1863471" y="595503"/>
                  <a:pt x="1855724" y="584454"/>
                </a:cubicBezTo>
                <a:cubicBezTo>
                  <a:pt x="1848358" y="573913"/>
                  <a:pt x="1845437" y="562102"/>
                  <a:pt x="1846961" y="549275"/>
                </a:cubicBezTo>
                <a:cubicBezTo>
                  <a:pt x="1848485" y="536448"/>
                  <a:pt x="1854073" y="526669"/>
                  <a:pt x="1863725" y="519938"/>
                </a:cubicBezTo>
                <a:cubicBezTo>
                  <a:pt x="1869567" y="515747"/>
                  <a:pt x="1876298" y="513461"/>
                  <a:pt x="1883918" y="512953"/>
                </a:cubicBezTo>
                <a:cubicBezTo>
                  <a:pt x="1891411" y="512572"/>
                  <a:pt x="1898523" y="513842"/>
                  <a:pt x="1905126" y="517017"/>
                </a:cubicBezTo>
                <a:close/>
                <a:moveTo>
                  <a:pt x="1923034" y="537972"/>
                </a:moveTo>
                <a:cubicBezTo>
                  <a:pt x="1918208" y="531114"/>
                  <a:pt x="1911604" y="526923"/>
                  <a:pt x="1903222" y="525526"/>
                </a:cubicBezTo>
                <a:cubicBezTo>
                  <a:pt x="1894839" y="524129"/>
                  <a:pt x="1887220" y="525780"/>
                  <a:pt x="1880362" y="530606"/>
                </a:cubicBezTo>
                <a:cubicBezTo>
                  <a:pt x="1873631" y="535305"/>
                  <a:pt x="1869439" y="541909"/>
                  <a:pt x="1867916" y="550291"/>
                </a:cubicBezTo>
                <a:cubicBezTo>
                  <a:pt x="1866264" y="558673"/>
                  <a:pt x="1867788" y="566166"/>
                  <a:pt x="1872361" y="572643"/>
                </a:cubicBezTo>
                <a:cubicBezTo>
                  <a:pt x="1877441" y="579882"/>
                  <a:pt x="1884045" y="584200"/>
                  <a:pt x="1892426" y="585724"/>
                </a:cubicBezTo>
                <a:cubicBezTo>
                  <a:pt x="1900936" y="587375"/>
                  <a:pt x="1908556" y="585724"/>
                  <a:pt x="1915541" y="580771"/>
                </a:cubicBezTo>
                <a:cubicBezTo>
                  <a:pt x="1922399" y="575945"/>
                  <a:pt x="1926589" y="569341"/>
                  <a:pt x="1928113" y="560959"/>
                </a:cubicBezTo>
                <a:cubicBezTo>
                  <a:pt x="1929511" y="552450"/>
                  <a:pt x="1927860" y="544830"/>
                  <a:pt x="1923034" y="537972"/>
                </a:cubicBezTo>
                <a:close/>
                <a:moveTo>
                  <a:pt x="1906270" y="428752"/>
                </a:moveTo>
                <a:lnTo>
                  <a:pt x="1922272" y="417576"/>
                </a:lnTo>
                <a:lnTo>
                  <a:pt x="2005330" y="536321"/>
                </a:lnTo>
                <a:lnTo>
                  <a:pt x="1989455" y="547497"/>
                </a:lnTo>
                <a:close/>
                <a:moveTo>
                  <a:pt x="2027427" y="421767"/>
                </a:moveTo>
                <a:lnTo>
                  <a:pt x="2023363" y="438531"/>
                </a:lnTo>
                <a:cubicBezTo>
                  <a:pt x="2019173" y="438531"/>
                  <a:pt x="2015744" y="438658"/>
                  <a:pt x="2013076" y="439166"/>
                </a:cubicBezTo>
                <a:cubicBezTo>
                  <a:pt x="2010410" y="439547"/>
                  <a:pt x="2007616" y="440690"/>
                  <a:pt x="2004949" y="442595"/>
                </a:cubicBezTo>
                <a:cubicBezTo>
                  <a:pt x="1998472" y="447167"/>
                  <a:pt x="1996821" y="451739"/>
                  <a:pt x="2000250" y="456565"/>
                </a:cubicBezTo>
                <a:cubicBezTo>
                  <a:pt x="2002536" y="459867"/>
                  <a:pt x="2009013" y="460375"/>
                  <a:pt x="2019426" y="457835"/>
                </a:cubicBezTo>
                <a:cubicBezTo>
                  <a:pt x="2029968" y="455295"/>
                  <a:pt x="2038223" y="454660"/>
                  <a:pt x="2044573" y="456057"/>
                </a:cubicBezTo>
                <a:cubicBezTo>
                  <a:pt x="2050796" y="457327"/>
                  <a:pt x="2055876" y="460756"/>
                  <a:pt x="2059686" y="466090"/>
                </a:cubicBezTo>
                <a:cubicBezTo>
                  <a:pt x="2064131" y="472440"/>
                  <a:pt x="2065401" y="479806"/>
                  <a:pt x="2063496" y="488188"/>
                </a:cubicBezTo>
                <a:cubicBezTo>
                  <a:pt x="2061591" y="496443"/>
                  <a:pt x="2057146" y="503174"/>
                  <a:pt x="2050161" y="508000"/>
                </a:cubicBezTo>
                <a:cubicBezTo>
                  <a:pt x="2039493" y="515493"/>
                  <a:pt x="2027301" y="516636"/>
                  <a:pt x="2013585" y="511556"/>
                </a:cubicBezTo>
                <a:lnTo>
                  <a:pt x="2021839" y="496824"/>
                </a:lnTo>
                <a:cubicBezTo>
                  <a:pt x="2029206" y="497967"/>
                  <a:pt x="2035301" y="496951"/>
                  <a:pt x="2040127" y="493649"/>
                </a:cubicBezTo>
                <a:cubicBezTo>
                  <a:pt x="2043302" y="491236"/>
                  <a:pt x="2045588" y="488315"/>
                  <a:pt x="2046859" y="484886"/>
                </a:cubicBezTo>
                <a:cubicBezTo>
                  <a:pt x="2048001" y="481330"/>
                  <a:pt x="2047748" y="478409"/>
                  <a:pt x="2046097" y="475996"/>
                </a:cubicBezTo>
                <a:cubicBezTo>
                  <a:pt x="2043176" y="471805"/>
                  <a:pt x="2036191" y="471043"/>
                  <a:pt x="2025269" y="473710"/>
                </a:cubicBezTo>
                <a:cubicBezTo>
                  <a:pt x="2014220" y="476377"/>
                  <a:pt x="2005838" y="477266"/>
                  <a:pt x="2000123" y="476123"/>
                </a:cubicBezTo>
                <a:cubicBezTo>
                  <a:pt x="1994408" y="474980"/>
                  <a:pt x="1989709" y="471932"/>
                  <a:pt x="1986152" y="466852"/>
                </a:cubicBezTo>
                <a:cubicBezTo>
                  <a:pt x="1981835" y="460629"/>
                  <a:pt x="1980438" y="453644"/>
                  <a:pt x="1982343" y="446278"/>
                </a:cubicBezTo>
                <a:cubicBezTo>
                  <a:pt x="1984121" y="438785"/>
                  <a:pt x="1988566" y="432562"/>
                  <a:pt x="1995677" y="427482"/>
                </a:cubicBezTo>
                <a:cubicBezTo>
                  <a:pt x="2002789" y="422529"/>
                  <a:pt x="2013458" y="420624"/>
                  <a:pt x="2027427" y="421767"/>
                </a:cubicBezTo>
                <a:close/>
                <a:moveTo>
                  <a:pt x="2154809" y="250825"/>
                </a:moveTo>
                <a:lnTo>
                  <a:pt x="2271522" y="349885"/>
                </a:lnTo>
                <a:lnTo>
                  <a:pt x="2256027" y="360807"/>
                </a:lnTo>
                <a:lnTo>
                  <a:pt x="2184781" y="300228"/>
                </a:lnTo>
                <a:lnTo>
                  <a:pt x="2206625" y="402082"/>
                </a:lnTo>
                <a:lnTo>
                  <a:pt x="2117851" y="346075"/>
                </a:lnTo>
                <a:lnTo>
                  <a:pt x="2150618" y="434594"/>
                </a:lnTo>
                <a:lnTo>
                  <a:pt x="2135124" y="445389"/>
                </a:lnTo>
                <a:lnTo>
                  <a:pt x="2082038" y="301752"/>
                </a:lnTo>
                <a:lnTo>
                  <a:pt x="2179320" y="363093"/>
                </a:lnTo>
                <a:close/>
                <a:moveTo>
                  <a:pt x="2256027" y="304165"/>
                </a:moveTo>
                <a:cubicBezTo>
                  <a:pt x="2248788" y="293751"/>
                  <a:pt x="2246376" y="281813"/>
                  <a:pt x="2248916" y="268097"/>
                </a:cubicBezTo>
                <a:cubicBezTo>
                  <a:pt x="2251456" y="254381"/>
                  <a:pt x="2258060" y="243840"/>
                  <a:pt x="2268601" y="236474"/>
                </a:cubicBezTo>
                <a:cubicBezTo>
                  <a:pt x="2279396" y="228854"/>
                  <a:pt x="2291714" y="226187"/>
                  <a:pt x="2305304" y="228346"/>
                </a:cubicBezTo>
                <a:cubicBezTo>
                  <a:pt x="2318893" y="230632"/>
                  <a:pt x="2329434" y="236982"/>
                  <a:pt x="2336800" y="247523"/>
                </a:cubicBezTo>
                <a:cubicBezTo>
                  <a:pt x="2344293" y="258064"/>
                  <a:pt x="2346833" y="270256"/>
                  <a:pt x="2344547" y="283845"/>
                </a:cubicBezTo>
                <a:cubicBezTo>
                  <a:pt x="2342261" y="297561"/>
                  <a:pt x="2335911" y="307975"/>
                  <a:pt x="2325370" y="315341"/>
                </a:cubicBezTo>
                <a:cubicBezTo>
                  <a:pt x="2314321" y="323088"/>
                  <a:pt x="2301748" y="325882"/>
                  <a:pt x="2288032" y="323723"/>
                </a:cubicBezTo>
                <a:cubicBezTo>
                  <a:pt x="2274188" y="321437"/>
                  <a:pt x="2263521" y="314960"/>
                  <a:pt x="2256027" y="304165"/>
                </a:cubicBezTo>
                <a:close/>
                <a:moveTo>
                  <a:pt x="2321433" y="258318"/>
                </a:moveTo>
                <a:cubicBezTo>
                  <a:pt x="2316988" y="251968"/>
                  <a:pt x="2310638" y="248031"/>
                  <a:pt x="2302510" y="246761"/>
                </a:cubicBezTo>
                <a:cubicBezTo>
                  <a:pt x="2294255" y="245364"/>
                  <a:pt x="2286888" y="247142"/>
                  <a:pt x="2280158" y="251841"/>
                </a:cubicBezTo>
                <a:cubicBezTo>
                  <a:pt x="2273173" y="256667"/>
                  <a:pt x="2268982" y="263144"/>
                  <a:pt x="2267331" y="271399"/>
                </a:cubicBezTo>
                <a:cubicBezTo>
                  <a:pt x="2265807" y="279654"/>
                  <a:pt x="2267331" y="287147"/>
                  <a:pt x="2271902" y="293878"/>
                </a:cubicBezTo>
                <a:cubicBezTo>
                  <a:pt x="2276348" y="300228"/>
                  <a:pt x="2282825" y="303911"/>
                  <a:pt x="2291207" y="305181"/>
                </a:cubicBezTo>
                <a:cubicBezTo>
                  <a:pt x="2299588" y="306451"/>
                  <a:pt x="2307082" y="304673"/>
                  <a:pt x="2313813" y="299974"/>
                </a:cubicBezTo>
                <a:cubicBezTo>
                  <a:pt x="2320417" y="295402"/>
                  <a:pt x="2324481" y="288925"/>
                  <a:pt x="2326005" y="280543"/>
                </a:cubicBezTo>
                <a:cubicBezTo>
                  <a:pt x="2327529" y="272161"/>
                  <a:pt x="2326005" y="264795"/>
                  <a:pt x="2321433" y="258318"/>
                </a:cubicBezTo>
                <a:close/>
                <a:moveTo>
                  <a:pt x="2319909" y="203708"/>
                </a:moveTo>
                <a:lnTo>
                  <a:pt x="2336546" y="192024"/>
                </a:lnTo>
                <a:lnTo>
                  <a:pt x="2388616" y="220472"/>
                </a:lnTo>
                <a:lnTo>
                  <a:pt x="2379091" y="162179"/>
                </a:lnTo>
                <a:lnTo>
                  <a:pt x="2395855" y="150495"/>
                </a:lnTo>
                <a:lnTo>
                  <a:pt x="2412619" y="255270"/>
                </a:lnTo>
                <a:close/>
                <a:moveTo>
                  <a:pt x="2389124" y="118237"/>
                </a:moveTo>
                <a:cubicBezTo>
                  <a:pt x="2386838" y="114935"/>
                  <a:pt x="2386076" y="111252"/>
                  <a:pt x="2386838" y="107061"/>
                </a:cubicBezTo>
                <a:cubicBezTo>
                  <a:pt x="2387600" y="102997"/>
                  <a:pt x="2389632" y="99822"/>
                  <a:pt x="2392934" y="97409"/>
                </a:cubicBezTo>
                <a:cubicBezTo>
                  <a:pt x="2396236" y="95123"/>
                  <a:pt x="2399919" y="94361"/>
                  <a:pt x="2403983" y="94996"/>
                </a:cubicBezTo>
                <a:cubicBezTo>
                  <a:pt x="2408174" y="95758"/>
                  <a:pt x="2411349" y="97790"/>
                  <a:pt x="2413635" y="101092"/>
                </a:cubicBezTo>
                <a:cubicBezTo>
                  <a:pt x="2416048" y="104394"/>
                  <a:pt x="2416810" y="108077"/>
                  <a:pt x="2416048" y="112141"/>
                </a:cubicBezTo>
                <a:cubicBezTo>
                  <a:pt x="2415286" y="116205"/>
                  <a:pt x="2413254" y="119380"/>
                  <a:pt x="2409951" y="121793"/>
                </a:cubicBezTo>
                <a:cubicBezTo>
                  <a:pt x="2406650" y="124079"/>
                  <a:pt x="2402967" y="124968"/>
                  <a:pt x="2398776" y="124206"/>
                </a:cubicBezTo>
                <a:cubicBezTo>
                  <a:pt x="2394712" y="123571"/>
                  <a:pt x="2391537" y="121539"/>
                  <a:pt x="2389124" y="118237"/>
                </a:cubicBezTo>
                <a:close/>
                <a:moveTo>
                  <a:pt x="2410968" y="139827"/>
                </a:moveTo>
                <a:lnTo>
                  <a:pt x="2426716" y="128905"/>
                </a:lnTo>
                <a:lnTo>
                  <a:pt x="2479548" y="204343"/>
                </a:lnTo>
                <a:lnTo>
                  <a:pt x="2463800" y="215265"/>
                </a:lnTo>
                <a:close/>
                <a:moveTo>
                  <a:pt x="2500502" y="189611"/>
                </a:moveTo>
                <a:lnTo>
                  <a:pt x="2447671" y="114173"/>
                </a:lnTo>
                <a:lnTo>
                  <a:pt x="2463164" y="103251"/>
                </a:lnTo>
                <a:lnTo>
                  <a:pt x="2472055" y="115824"/>
                </a:lnTo>
                <a:cubicBezTo>
                  <a:pt x="2473071" y="107569"/>
                  <a:pt x="2474595" y="100965"/>
                  <a:pt x="2476626" y="96012"/>
                </a:cubicBezTo>
                <a:cubicBezTo>
                  <a:pt x="2478786" y="91059"/>
                  <a:pt x="2482088" y="86995"/>
                  <a:pt x="2486660" y="83820"/>
                </a:cubicBezTo>
                <a:cubicBezTo>
                  <a:pt x="2493391" y="78994"/>
                  <a:pt x="2500884" y="77089"/>
                  <a:pt x="2508885" y="78232"/>
                </a:cubicBezTo>
                <a:cubicBezTo>
                  <a:pt x="2516886" y="79375"/>
                  <a:pt x="2523109" y="83058"/>
                  <a:pt x="2527554" y="89408"/>
                </a:cubicBezTo>
                <a:lnTo>
                  <a:pt x="2565654" y="143891"/>
                </a:lnTo>
                <a:lnTo>
                  <a:pt x="2549779" y="155067"/>
                </a:lnTo>
                <a:lnTo>
                  <a:pt x="2514854" y="105283"/>
                </a:lnTo>
                <a:cubicBezTo>
                  <a:pt x="2512060" y="101219"/>
                  <a:pt x="2508376" y="98679"/>
                  <a:pt x="2503805" y="97917"/>
                </a:cubicBezTo>
                <a:cubicBezTo>
                  <a:pt x="2499233" y="97028"/>
                  <a:pt x="2494914" y="98044"/>
                  <a:pt x="2490851" y="100965"/>
                </a:cubicBezTo>
                <a:cubicBezTo>
                  <a:pt x="2485644" y="104648"/>
                  <a:pt x="2482596" y="110109"/>
                  <a:pt x="2481834" y="117221"/>
                </a:cubicBezTo>
                <a:cubicBezTo>
                  <a:pt x="2481199" y="124460"/>
                  <a:pt x="2483104" y="131191"/>
                  <a:pt x="2487422" y="137541"/>
                </a:cubicBezTo>
                <a:lnTo>
                  <a:pt x="2516251" y="178562"/>
                </a:lnTo>
                <a:close/>
                <a:moveTo>
                  <a:pt x="2595245" y="10922"/>
                </a:moveTo>
                <a:lnTo>
                  <a:pt x="2610738" y="0"/>
                </a:lnTo>
                <a:lnTo>
                  <a:pt x="2661412" y="72390"/>
                </a:lnTo>
                <a:cubicBezTo>
                  <a:pt x="2668905" y="83058"/>
                  <a:pt x="2671572" y="94742"/>
                  <a:pt x="2669413" y="107315"/>
                </a:cubicBezTo>
                <a:cubicBezTo>
                  <a:pt x="2667381" y="119888"/>
                  <a:pt x="2661031" y="129921"/>
                  <a:pt x="2650617" y="137160"/>
                </a:cubicBezTo>
                <a:cubicBezTo>
                  <a:pt x="2642743" y="142748"/>
                  <a:pt x="2633980" y="145669"/>
                  <a:pt x="2624327" y="146050"/>
                </a:cubicBezTo>
                <a:cubicBezTo>
                  <a:pt x="2614676" y="146431"/>
                  <a:pt x="2605151" y="143256"/>
                  <a:pt x="2595880" y="136652"/>
                </a:cubicBezTo>
                <a:lnTo>
                  <a:pt x="2612389" y="125095"/>
                </a:lnTo>
                <a:cubicBezTo>
                  <a:pt x="2623058" y="129794"/>
                  <a:pt x="2632710" y="129159"/>
                  <a:pt x="2641600" y="122936"/>
                </a:cubicBezTo>
                <a:cubicBezTo>
                  <a:pt x="2647569" y="118872"/>
                  <a:pt x="2651125" y="113157"/>
                  <a:pt x="2652268" y="105918"/>
                </a:cubicBezTo>
                <a:cubicBezTo>
                  <a:pt x="2653538" y="98552"/>
                  <a:pt x="2652013" y="91948"/>
                  <a:pt x="2647696" y="85979"/>
                </a:cubicBezTo>
                <a:lnTo>
                  <a:pt x="2637789" y="71628"/>
                </a:lnTo>
                <a:cubicBezTo>
                  <a:pt x="2637917" y="88265"/>
                  <a:pt x="2632075" y="100584"/>
                  <a:pt x="2620391" y="108712"/>
                </a:cubicBezTo>
                <a:cubicBezTo>
                  <a:pt x="2610738" y="115570"/>
                  <a:pt x="2599563" y="117475"/>
                  <a:pt x="2586863" y="114427"/>
                </a:cubicBezTo>
                <a:cubicBezTo>
                  <a:pt x="2574163" y="111506"/>
                  <a:pt x="2564002" y="104648"/>
                  <a:pt x="2556383" y="93726"/>
                </a:cubicBezTo>
                <a:cubicBezTo>
                  <a:pt x="2548763" y="82931"/>
                  <a:pt x="2545714" y="71247"/>
                  <a:pt x="2547366" y="58547"/>
                </a:cubicBezTo>
                <a:cubicBezTo>
                  <a:pt x="2548889" y="45974"/>
                  <a:pt x="2554477" y="36195"/>
                  <a:pt x="2564130" y="29464"/>
                </a:cubicBezTo>
                <a:cubicBezTo>
                  <a:pt x="2576576" y="20828"/>
                  <a:pt x="2590546" y="19939"/>
                  <a:pt x="2606294" y="26797"/>
                </a:cubicBezTo>
                <a:close/>
                <a:moveTo>
                  <a:pt x="2623693" y="46863"/>
                </a:moveTo>
                <a:cubicBezTo>
                  <a:pt x="2618739" y="39878"/>
                  <a:pt x="2612136" y="35687"/>
                  <a:pt x="2603881" y="34290"/>
                </a:cubicBezTo>
                <a:cubicBezTo>
                  <a:pt x="2595626" y="33020"/>
                  <a:pt x="2587879" y="34925"/>
                  <a:pt x="2580639" y="40005"/>
                </a:cubicBezTo>
                <a:cubicBezTo>
                  <a:pt x="2574036" y="44577"/>
                  <a:pt x="2569972" y="51181"/>
                  <a:pt x="2568321" y="59690"/>
                </a:cubicBezTo>
                <a:cubicBezTo>
                  <a:pt x="2566670" y="68199"/>
                  <a:pt x="2568194" y="75565"/>
                  <a:pt x="2572638" y="82042"/>
                </a:cubicBezTo>
                <a:cubicBezTo>
                  <a:pt x="2577592" y="89154"/>
                  <a:pt x="2584323" y="93345"/>
                  <a:pt x="2592832" y="94996"/>
                </a:cubicBezTo>
                <a:cubicBezTo>
                  <a:pt x="2601468" y="96520"/>
                  <a:pt x="2609088" y="94869"/>
                  <a:pt x="2616073" y="90043"/>
                </a:cubicBezTo>
                <a:cubicBezTo>
                  <a:pt x="2623058" y="85090"/>
                  <a:pt x="2627249" y="78486"/>
                  <a:pt x="2628773" y="70104"/>
                </a:cubicBezTo>
                <a:cubicBezTo>
                  <a:pt x="2630297" y="61595"/>
                  <a:pt x="2628646" y="53975"/>
                  <a:pt x="2623693" y="46863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360285" y="5021326"/>
            <a:ext cx="830833" cy="591312"/>
          </a:xfrm>
          <a:custGeom>
            <a:avLst/>
            <a:gdLst/>
            <a:ahLst/>
            <a:cxnLst/>
            <a:rect l="l" t="t" r="r" b="b"/>
            <a:pathLst>
              <a:path w="830833" h="591312">
                <a:moveTo>
                  <a:pt x="0" y="474853"/>
                </a:moveTo>
                <a:lnTo>
                  <a:pt x="23495" y="458470"/>
                </a:lnTo>
                <a:cubicBezTo>
                  <a:pt x="36703" y="449199"/>
                  <a:pt x="49530" y="444881"/>
                  <a:pt x="61976" y="445389"/>
                </a:cubicBezTo>
                <a:cubicBezTo>
                  <a:pt x="74421" y="445897"/>
                  <a:pt x="84201" y="451231"/>
                  <a:pt x="91058" y="461137"/>
                </a:cubicBezTo>
                <a:cubicBezTo>
                  <a:pt x="98171" y="471170"/>
                  <a:pt x="99695" y="482473"/>
                  <a:pt x="95884" y="495300"/>
                </a:cubicBezTo>
                <a:cubicBezTo>
                  <a:pt x="92075" y="508000"/>
                  <a:pt x="81407" y="520446"/>
                  <a:pt x="63754" y="532511"/>
                </a:cubicBezTo>
                <a:lnTo>
                  <a:pt x="97408" y="580390"/>
                </a:lnTo>
                <a:lnTo>
                  <a:pt x="81661" y="591312"/>
                </a:lnTo>
                <a:close/>
                <a:moveTo>
                  <a:pt x="25527" y="477774"/>
                </a:moveTo>
                <a:lnTo>
                  <a:pt x="54102" y="518541"/>
                </a:lnTo>
                <a:cubicBezTo>
                  <a:pt x="65913" y="510032"/>
                  <a:pt x="73659" y="502158"/>
                  <a:pt x="77089" y="494919"/>
                </a:cubicBezTo>
                <a:cubicBezTo>
                  <a:pt x="80518" y="487553"/>
                  <a:pt x="79756" y="480314"/>
                  <a:pt x="74676" y="473202"/>
                </a:cubicBezTo>
                <a:cubicBezTo>
                  <a:pt x="70993" y="467741"/>
                  <a:pt x="65532" y="464566"/>
                  <a:pt x="58293" y="463677"/>
                </a:cubicBezTo>
                <a:cubicBezTo>
                  <a:pt x="51181" y="462788"/>
                  <a:pt x="40258" y="467487"/>
                  <a:pt x="25527" y="477774"/>
                </a:cubicBezTo>
                <a:close/>
                <a:moveTo>
                  <a:pt x="134874" y="441706"/>
                </a:moveTo>
                <a:lnTo>
                  <a:pt x="145796" y="457200"/>
                </a:lnTo>
                <a:lnTo>
                  <a:pt x="145796" y="457200"/>
                </a:lnTo>
                <a:cubicBezTo>
                  <a:pt x="144907" y="448564"/>
                  <a:pt x="145288" y="441579"/>
                  <a:pt x="146684" y="436499"/>
                </a:cubicBezTo>
                <a:cubicBezTo>
                  <a:pt x="148082" y="431292"/>
                  <a:pt x="151511" y="426847"/>
                  <a:pt x="156971" y="423037"/>
                </a:cubicBezTo>
                <a:cubicBezTo>
                  <a:pt x="158496" y="422021"/>
                  <a:pt x="160908" y="420878"/>
                  <a:pt x="164338" y="419481"/>
                </a:cubicBezTo>
                <a:lnTo>
                  <a:pt x="170688" y="438785"/>
                </a:lnTo>
                <a:cubicBezTo>
                  <a:pt x="167132" y="440309"/>
                  <a:pt x="164972" y="441452"/>
                  <a:pt x="163957" y="442214"/>
                </a:cubicBezTo>
                <a:cubicBezTo>
                  <a:pt x="158622" y="445897"/>
                  <a:pt x="155447" y="450977"/>
                  <a:pt x="154432" y="457200"/>
                </a:cubicBezTo>
                <a:cubicBezTo>
                  <a:pt x="153416" y="463550"/>
                  <a:pt x="154813" y="469519"/>
                  <a:pt x="158750" y="475107"/>
                </a:cubicBezTo>
                <a:lnTo>
                  <a:pt x="188087" y="516890"/>
                </a:lnTo>
                <a:lnTo>
                  <a:pt x="172084" y="527939"/>
                </a:lnTo>
                <a:lnTo>
                  <a:pt x="119380" y="452501"/>
                </a:lnTo>
                <a:close/>
                <a:moveTo>
                  <a:pt x="201549" y="450723"/>
                </a:moveTo>
                <a:cubicBezTo>
                  <a:pt x="194309" y="440436"/>
                  <a:pt x="192024" y="428371"/>
                  <a:pt x="194437" y="414655"/>
                </a:cubicBezTo>
                <a:cubicBezTo>
                  <a:pt x="196977" y="400939"/>
                  <a:pt x="203581" y="390398"/>
                  <a:pt x="214121" y="383032"/>
                </a:cubicBezTo>
                <a:cubicBezTo>
                  <a:pt x="224917" y="375412"/>
                  <a:pt x="237236" y="372745"/>
                  <a:pt x="250825" y="375031"/>
                </a:cubicBezTo>
                <a:cubicBezTo>
                  <a:pt x="264414" y="377190"/>
                  <a:pt x="274955" y="383540"/>
                  <a:pt x="282321" y="394081"/>
                </a:cubicBezTo>
                <a:cubicBezTo>
                  <a:pt x="289814" y="404749"/>
                  <a:pt x="292354" y="416814"/>
                  <a:pt x="290068" y="430530"/>
                </a:cubicBezTo>
                <a:cubicBezTo>
                  <a:pt x="287782" y="444119"/>
                  <a:pt x="281432" y="454660"/>
                  <a:pt x="271018" y="461899"/>
                </a:cubicBezTo>
                <a:cubicBezTo>
                  <a:pt x="259842" y="469773"/>
                  <a:pt x="247396" y="472567"/>
                  <a:pt x="233553" y="470281"/>
                </a:cubicBezTo>
                <a:cubicBezTo>
                  <a:pt x="219709" y="467995"/>
                  <a:pt x="209042" y="461518"/>
                  <a:pt x="201549" y="450723"/>
                </a:cubicBezTo>
                <a:close/>
                <a:moveTo>
                  <a:pt x="267081" y="404876"/>
                </a:moveTo>
                <a:cubicBezTo>
                  <a:pt x="262508" y="398526"/>
                  <a:pt x="256158" y="394716"/>
                  <a:pt x="248031" y="393319"/>
                </a:cubicBezTo>
                <a:cubicBezTo>
                  <a:pt x="239776" y="392049"/>
                  <a:pt x="232409" y="393700"/>
                  <a:pt x="225679" y="398399"/>
                </a:cubicBezTo>
                <a:cubicBezTo>
                  <a:pt x="218821" y="403225"/>
                  <a:pt x="214503" y="409829"/>
                  <a:pt x="212852" y="418084"/>
                </a:cubicBezTo>
                <a:cubicBezTo>
                  <a:pt x="211328" y="426339"/>
                  <a:pt x="212852" y="433832"/>
                  <a:pt x="217424" y="440436"/>
                </a:cubicBezTo>
                <a:cubicBezTo>
                  <a:pt x="221996" y="446786"/>
                  <a:pt x="228346" y="450596"/>
                  <a:pt x="236728" y="451866"/>
                </a:cubicBezTo>
                <a:cubicBezTo>
                  <a:pt x="245109" y="453136"/>
                  <a:pt x="252603" y="451358"/>
                  <a:pt x="259461" y="446532"/>
                </a:cubicBezTo>
                <a:cubicBezTo>
                  <a:pt x="265938" y="441960"/>
                  <a:pt x="270002" y="435483"/>
                  <a:pt x="271526" y="427101"/>
                </a:cubicBezTo>
                <a:cubicBezTo>
                  <a:pt x="273050" y="418846"/>
                  <a:pt x="271526" y="411353"/>
                  <a:pt x="267081" y="404876"/>
                </a:cubicBezTo>
                <a:close/>
                <a:moveTo>
                  <a:pt x="306196" y="257302"/>
                </a:moveTo>
                <a:lnTo>
                  <a:pt x="321945" y="246253"/>
                </a:lnTo>
                <a:lnTo>
                  <a:pt x="405003" y="364998"/>
                </a:lnTo>
                <a:lnTo>
                  <a:pt x="389508" y="375793"/>
                </a:lnTo>
                <a:lnTo>
                  <a:pt x="378459" y="360045"/>
                </a:lnTo>
                <a:cubicBezTo>
                  <a:pt x="379221" y="377190"/>
                  <a:pt x="373633" y="390017"/>
                  <a:pt x="361442" y="398526"/>
                </a:cubicBezTo>
                <a:cubicBezTo>
                  <a:pt x="351663" y="405511"/>
                  <a:pt x="340487" y="407416"/>
                  <a:pt x="327914" y="404495"/>
                </a:cubicBezTo>
                <a:cubicBezTo>
                  <a:pt x="315341" y="401574"/>
                  <a:pt x="305308" y="394589"/>
                  <a:pt x="297561" y="383540"/>
                </a:cubicBezTo>
                <a:cubicBezTo>
                  <a:pt x="289941" y="372745"/>
                  <a:pt x="287020" y="360934"/>
                  <a:pt x="288797" y="348107"/>
                </a:cubicBezTo>
                <a:cubicBezTo>
                  <a:pt x="290449" y="335407"/>
                  <a:pt x="296291" y="325501"/>
                  <a:pt x="306196" y="318643"/>
                </a:cubicBezTo>
                <a:cubicBezTo>
                  <a:pt x="312039" y="314452"/>
                  <a:pt x="318770" y="312293"/>
                  <a:pt x="326136" y="311912"/>
                </a:cubicBezTo>
                <a:cubicBezTo>
                  <a:pt x="333629" y="311658"/>
                  <a:pt x="340741" y="313055"/>
                  <a:pt x="347471" y="316230"/>
                </a:cubicBezTo>
                <a:close/>
                <a:moveTo>
                  <a:pt x="364617" y="336804"/>
                </a:moveTo>
                <a:cubicBezTo>
                  <a:pt x="359791" y="330073"/>
                  <a:pt x="353314" y="325882"/>
                  <a:pt x="344805" y="324358"/>
                </a:cubicBezTo>
                <a:cubicBezTo>
                  <a:pt x="336422" y="322961"/>
                  <a:pt x="328803" y="324612"/>
                  <a:pt x="321945" y="329311"/>
                </a:cubicBezTo>
                <a:cubicBezTo>
                  <a:pt x="314833" y="334264"/>
                  <a:pt x="310515" y="340868"/>
                  <a:pt x="308991" y="349250"/>
                </a:cubicBezTo>
                <a:cubicBezTo>
                  <a:pt x="307467" y="357505"/>
                  <a:pt x="309245" y="365125"/>
                  <a:pt x="314071" y="372110"/>
                </a:cubicBezTo>
                <a:cubicBezTo>
                  <a:pt x="318770" y="378841"/>
                  <a:pt x="325374" y="383032"/>
                  <a:pt x="334009" y="384556"/>
                </a:cubicBezTo>
                <a:cubicBezTo>
                  <a:pt x="342519" y="386080"/>
                  <a:pt x="350012" y="384429"/>
                  <a:pt x="356743" y="379857"/>
                </a:cubicBezTo>
                <a:cubicBezTo>
                  <a:pt x="363855" y="374777"/>
                  <a:pt x="368172" y="368173"/>
                  <a:pt x="369696" y="359791"/>
                </a:cubicBezTo>
                <a:cubicBezTo>
                  <a:pt x="371221" y="351536"/>
                  <a:pt x="369443" y="343789"/>
                  <a:pt x="364617" y="336804"/>
                </a:cubicBezTo>
                <a:close/>
                <a:moveTo>
                  <a:pt x="373380" y="274574"/>
                </a:moveTo>
                <a:lnTo>
                  <a:pt x="389382" y="263525"/>
                </a:lnTo>
                <a:lnTo>
                  <a:pt x="419100" y="306070"/>
                </a:lnTo>
                <a:cubicBezTo>
                  <a:pt x="428244" y="319151"/>
                  <a:pt x="438658" y="321691"/>
                  <a:pt x="450088" y="313563"/>
                </a:cubicBezTo>
                <a:cubicBezTo>
                  <a:pt x="455295" y="310007"/>
                  <a:pt x="458089" y="305435"/>
                  <a:pt x="458596" y="299847"/>
                </a:cubicBezTo>
                <a:cubicBezTo>
                  <a:pt x="459105" y="294259"/>
                  <a:pt x="457327" y="288417"/>
                  <a:pt x="453008" y="282321"/>
                </a:cubicBezTo>
                <a:lnTo>
                  <a:pt x="423291" y="239776"/>
                </a:lnTo>
                <a:lnTo>
                  <a:pt x="439039" y="228727"/>
                </a:lnTo>
                <a:lnTo>
                  <a:pt x="470534" y="273812"/>
                </a:lnTo>
                <a:cubicBezTo>
                  <a:pt x="477139" y="283210"/>
                  <a:pt x="479552" y="293243"/>
                  <a:pt x="477646" y="303530"/>
                </a:cubicBezTo>
                <a:cubicBezTo>
                  <a:pt x="475742" y="313944"/>
                  <a:pt x="470027" y="322580"/>
                  <a:pt x="460502" y="329311"/>
                </a:cubicBezTo>
                <a:cubicBezTo>
                  <a:pt x="450722" y="336042"/>
                  <a:pt x="440690" y="338582"/>
                  <a:pt x="430403" y="336677"/>
                </a:cubicBezTo>
                <a:cubicBezTo>
                  <a:pt x="420116" y="334772"/>
                  <a:pt x="411480" y="328930"/>
                  <a:pt x="404621" y="319151"/>
                </a:cubicBezTo>
                <a:close/>
                <a:moveTo>
                  <a:pt x="551815" y="227838"/>
                </a:moveTo>
                <a:lnTo>
                  <a:pt x="564642" y="245999"/>
                </a:lnTo>
                <a:cubicBezTo>
                  <a:pt x="559689" y="256286"/>
                  <a:pt x="553466" y="264160"/>
                  <a:pt x="545846" y="269494"/>
                </a:cubicBezTo>
                <a:cubicBezTo>
                  <a:pt x="535432" y="276733"/>
                  <a:pt x="523621" y="279273"/>
                  <a:pt x="510286" y="276860"/>
                </a:cubicBezTo>
                <a:cubicBezTo>
                  <a:pt x="496951" y="274574"/>
                  <a:pt x="486664" y="268224"/>
                  <a:pt x="479425" y="257937"/>
                </a:cubicBezTo>
                <a:cubicBezTo>
                  <a:pt x="471296" y="246253"/>
                  <a:pt x="468376" y="233807"/>
                  <a:pt x="470789" y="220599"/>
                </a:cubicBezTo>
                <a:cubicBezTo>
                  <a:pt x="473202" y="207391"/>
                  <a:pt x="480314" y="196723"/>
                  <a:pt x="491997" y="188468"/>
                </a:cubicBezTo>
                <a:cubicBezTo>
                  <a:pt x="498983" y="183515"/>
                  <a:pt x="507492" y="180340"/>
                  <a:pt x="517525" y="178816"/>
                </a:cubicBezTo>
                <a:lnTo>
                  <a:pt x="529971" y="196469"/>
                </a:lnTo>
                <a:cubicBezTo>
                  <a:pt x="518414" y="196977"/>
                  <a:pt x="509016" y="199771"/>
                  <a:pt x="501904" y="204724"/>
                </a:cubicBezTo>
                <a:cubicBezTo>
                  <a:pt x="495300" y="209296"/>
                  <a:pt x="491236" y="215646"/>
                  <a:pt x="489458" y="223774"/>
                </a:cubicBezTo>
                <a:cubicBezTo>
                  <a:pt x="487807" y="231902"/>
                  <a:pt x="489077" y="239014"/>
                  <a:pt x="493521" y="245237"/>
                </a:cubicBezTo>
                <a:cubicBezTo>
                  <a:pt x="498347" y="252222"/>
                  <a:pt x="504825" y="256540"/>
                  <a:pt x="512826" y="258064"/>
                </a:cubicBezTo>
                <a:cubicBezTo>
                  <a:pt x="520827" y="259588"/>
                  <a:pt x="528193" y="258064"/>
                  <a:pt x="534796" y="253365"/>
                </a:cubicBezTo>
                <a:cubicBezTo>
                  <a:pt x="541655" y="248539"/>
                  <a:pt x="547370" y="240030"/>
                  <a:pt x="551815" y="227838"/>
                </a:cubicBezTo>
                <a:close/>
                <a:moveTo>
                  <a:pt x="520065" y="139192"/>
                </a:moveTo>
                <a:lnTo>
                  <a:pt x="536067" y="128143"/>
                </a:lnTo>
                <a:lnTo>
                  <a:pt x="551433" y="149987"/>
                </a:lnTo>
                <a:lnTo>
                  <a:pt x="567055" y="139065"/>
                </a:lnTo>
                <a:lnTo>
                  <a:pt x="577342" y="153543"/>
                </a:lnTo>
                <a:lnTo>
                  <a:pt x="561594" y="164592"/>
                </a:lnTo>
                <a:lnTo>
                  <a:pt x="604139" y="225425"/>
                </a:lnTo>
                <a:lnTo>
                  <a:pt x="588264" y="236601"/>
                </a:lnTo>
                <a:lnTo>
                  <a:pt x="545592" y="175768"/>
                </a:lnTo>
                <a:lnTo>
                  <a:pt x="533146" y="184531"/>
                </a:lnTo>
                <a:lnTo>
                  <a:pt x="522858" y="169799"/>
                </a:lnTo>
                <a:lnTo>
                  <a:pt x="535305" y="161036"/>
                </a:lnTo>
                <a:close/>
                <a:moveTo>
                  <a:pt x="561213" y="106172"/>
                </a:moveTo>
                <a:cubicBezTo>
                  <a:pt x="558927" y="102870"/>
                  <a:pt x="558165" y="99187"/>
                  <a:pt x="558927" y="95123"/>
                </a:cubicBezTo>
                <a:cubicBezTo>
                  <a:pt x="559689" y="90932"/>
                  <a:pt x="561721" y="87757"/>
                  <a:pt x="565022" y="85344"/>
                </a:cubicBezTo>
                <a:cubicBezTo>
                  <a:pt x="568325" y="83058"/>
                  <a:pt x="572008" y="82296"/>
                  <a:pt x="576199" y="83058"/>
                </a:cubicBezTo>
                <a:cubicBezTo>
                  <a:pt x="580263" y="83693"/>
                  <a:pt x="583438" y="85725"/>
                  <a:pt x="585724" y="89027"/>
                </a:cubicBezTo>
                <a:cubicBezTo>
                  <a:pt x="588137" y="92329"/>
                  <a:pt x="588899" y="96139"/>
                  <a:pt x="588137" y="100203"/>
                </a:cubicBezTo>
                <a:cubicBezTo>
                  <a:pt x="587375" y="104267"/>
                  <a:pt x="585343" y="107442"/>
                  <a:pt x="582168" y="109728"/>
                </a:cubicBezTo>
                <a:cubicBezTo>
                  <a:pt x="578739" y="112014"/>
                  <a:pt x="575056" y="112903"/>
                  <a:pt x="570865" y="112268"/>
                </a:cubicBezTo>
                <a:cubicBezTo>
                  <a:pt x="566801" y="111506"/>
                  <a:pt x="563626" y="109601"/>
                  <a:pt x="561213" y="106172"/>
                </a:cubicBezTo>
                <a:close/>
                <a:moveTo>
                  <a:pt x="583057" y="127889"/>
                </a:moveTo>
                <a:lnTo>
                  <a:pt x="598805" y="116840"/>
                </a:lnTo>
                <a:lnTo>
                  <a:pt x="651637" y="192278"/>
                </a:lnTo>
                <a:lnTo>
                  <a:pt x="635889" y="203327"/>
                </a:lnTo>
                <a:close/>
                <a:moveTo>
                  <a:pt x="644017" y="140843"/>
                </a:moveTo>
                <a:cubicBezTo>
                  <a:pt x="636905" y="130556"/>
                  <a:pt x="634492" y="118491"/>
                  <a:pt x="637032" y="104775"/>
                </a:cubicBezTo>
                <a:cubicBezTo>
                  <a:pt x="639571" y="91059"/>
                  <a:pt x="646049" y="80518"/>
                  <a:pt x="656590" y="73152"/>
                </a:cubicBezTo>
                <a:cubicBezTo>
                  <a:pt x="667512" y="65532"/>
                  <a:pt x="679704" y="62865"/>
                  <a:pt x="693420" y="65151"/>
                </a:cubicBezTo>
                <a:cubicBezTo>
                  <a:pt x="707008" y="67310"/>
                  <a:pt x="717550" y="73660"/>
                  <a:pt x="724916" y="84201"/>
                </a:cubicBezTo>
                <a:cubicBezTo>
                  <a:pt x="732282" y="94869"/>
                  <a:pt x="734949" y="106934"/>
                  <a:pt x="732536" y="120650"/>
                </a:cubicBezTo>
                <a:cubicBezTo>
                  <a:pt x="730250" y="134239"/>
                  <a:pt x="723900" y="144780"/>
                  <a:pt x="713486" y="152019"/>
                </a:cubicBezTo>
                <a:cubicBezTo>
                  <a:pt x="702309" y="159893"/>
                  <a:pt x="689864" y="162687"/>
                  <a:pt x="676147" y="160401"/>
                </a:cubicBezTo>
                <a:cubicBezTo>
                  <a:pt x="662305" y="158115"/>
                  <a:pt x="651637" y="151638"/>
                  <a:pt x="644017" y="140843"/>
                </a:cubicBezTo>
                <a:close/>
                <a:moveTo>
                  <a:pt x="709549" y="94996"/>
                </a:moveTo>
                <a:cubicBezTo>
                  <a:pt x="705104" y="88646"/>
                  <a:pt x="698754" y="84836"/>
                  <a:pt x="690499" y="83439"/>
                </a:cubicBezTo>
                <a:cubicBezTo>
                  <a:pt x="682371" y="82169"/>
                  <a:pt x="674878" y="83820"/>
                  <a:pt x="668274" y="88519"/>
                </a:cubicBezTo>
                <a:cubicBezTo>
                  <a:pt x="661289" y="93345"/>
                  <a:pt x="657097" y="99949"/>
                  <a:pt x="655446" y="108204"/>
                </a:cubicBezTo>
                <a:cubicBezTo>
                  <a:pt x="653796" y="116459"/>
                  <a:pt x="655320" y="123952"/>
                  <a:pt x="660019" y="130556"/>
                </a:cubicBezTo>
                <a:cubicBezTo>
                  <a:pt x="664464" y="136906"/>
                  <a:pt x="670941" y="140716"/>
                  <a:pt x="679196" y="141986"/>
                </a:cubicBezTo>
                <a:cubicBezTo>
                  <a:pt x="687578" y="143256"/>
                  <a:pt x="695197" y="141478"/>
                  <a:pt x="701929" y="136652"/>
                </a:cubicBezTo>
                <a:cubicBezTo>
                  <a:pt x="708533" y="132080"/>
                  <a:pt x="712596" y="125603"/>
                  <a:pt x="714121" y="117221"/>
                </a:cubicBezTo>
                <a:cubicBezTo>
                  <a:pt x="715645" y="108966"/>
                  <a:pt x="714121" y="101473"/>
                  <a:pt x="709549" y="94996"/>
                </a:cubicBezTo>
                <a:close/>
                <a:moveTo>
                  <a:pt x="765683" y="112395"/>
                </a:moveTo>
                <a:lnTo>
                  <a:pt x="712851" y="36957"/>
                </a:lnTo>
                <a:lnTo>
                  <a:pt x="728345" y="26162"/>
                </a:lnTo>
                <a:lnTo>
                  <a:pt x="737108" y="38608"/>
                </a:lnTo>
                <a:cubicBezTo>
                  <a:pt x="738124" y="30353"/>
                  <a:pt x="739647" y="23749"/>
                  <a:pt x="741807" y="18796"/>
                </a:cubicBezTo>
                <a:cubicBezTo>
                  <a:pt x="743839" y="13843"/>
                  <a:pt x="747141" y="9779"/>
                  <a:pt x="751713" y="6604"/>
                </a:cubicBezTo>
                <a:cubicBezTo>
                  <a:pt x="758571" y="1778"/>
                  <a:pt x="765937" y="0"/>
                  <a:pt x="773938" y="1143"/>
                </a:cubicBezTo>
                <a:cubicBezTo>
                  <a:pt x="781939" y="2159"/>
                  <a:pt x="788162" y="5969"/>
                  <a:pt x="792607" y="12319"/>
                </a:cubicBezTo>
                <a:lnTo>
                  <a:pt x="830833" y="66802"/>
                </a:lnTo>
                <a:lnTo>
                  <a:pt x="814958" y="77978"/>
                </a:lnTo>
                <a:lnTo>
                  <a:pt x="780033" y="28067"/>
                </a:lnTo>
                <a:cubicBezTo>
                  <a:pt x="777113" y="24003"/>
                  <a:pt x="773430" y="21590"/>
                  <a:pt x="768984" y="20701"/>
                </a:cubicBezTo>
                <a:cubicBezTo>
                  <a:pt x="764413" y="19939"/>
                  <a:pt x="760095" y="20955"/>
                  <a:pt x="756031" y="23749"/>
                </a:cubicBezTo>
                <a:cubicBezTo>
                  <a:pt x="750696" y="27432"/>
                  <a:pt x="747649" y="32893"/>
                  <a:pt x="747014" y="40132"/>
                </a:cubicBezTo>
                <a:cubicBezTo>
                  <a:pt x="746252" y="47244"/>
                  <a:pt x="748157" y="53975"/>
                  <a:pt x="752602" y="60325"/>
                </a:cubicBezTo>
                <a:lnTo>
                  <a:pt x="781304" y="1014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429627" y="5027041"/>
            <a:ext cx="1366647" cy="970153"/>
          </a:xfrm>
          <a:custGeom>
            <a:avLst/>
            <a:gdLst/>
            <a:ahLst/>
            <a:cxnLst/>
            <a:rect l="l" t="t" r="r" b="b"/>
            <a:pathLst>
              <a:path w="1366647" h="970153">
                <a:moveTo>
                  <a:pt x="0" y="853694"/>
                </a:moveTo>
                <a:lnTo>
                  <a:pt x="23367" y="837311"/>
                </a:lnTo>
                <a:cubicBezTo>
                  <a:pt x="36576" y="828040"/>
                  <a:pt x="49403" y="823595"/>
                  <a:pt x="61976" y="824230"/>
                </a:cubicBezTo>
                <a:cubicBezTo>
                  <a:pt x="74422" y="824738"/>
                  <a:pt x="84074" y="829945"/>
                  <a:pt x="91059" y="839851"/>
                </a:cubicBezTo>
                <a:cubicBezTo>
                  <a:pt x="98044" y="849884"/>
                  <a:pt x="99695" y="861314"/>
                  <a:pt x="95758" y="874014"/>
                </a:cubicBezTo>
                <a:cubicBezTo>
                  <a:pt x="91948" y="886841"/>
                  <a:pt x="81279" y="899160"/>
                  <a:pt x="63754" y="911225"/>
                </a:cubicBezTo>
                <a:lnTo>
                  <a:pt x="97282" y="959104"/>
                </a:lnTo>
                <a:lnTo>
                  <a:pt x="81534" y="970153"/>
                </a:lnTo>
                <a:close/>
                <a:moveTo>
                  <a:pt x="25400" y="856488"/>
                </a:moveTo>
                <a:lnTo>
                  <a:pt x="53975" y="897255"/>
                </a:lnTo>
                <a:cubicBezTo>
                  <a:pt x="65913" y="888873"/>
                  <a:pt x="73533" y="880872"/>
                  <a:pt x="76962" y="873633"/>
                </a:cubicBezTo>
                <a:cubicBezTo>
                  <a:pt x="80517" y="866394"/>
                  <a:pt x="79755" y="859155"/>
                  <a:pt x="74676" y="851916"/>
                </a:cubicBezTo>
                <a:cubicBezTo>
                  <a:pt x="70866" y="846455"/>
                  <a:pt x="65404" y="843280"/>
                  <a:pt x="58292" y="842391"/>
                </a:cubicBezTo>
                <a:cubicBezTo>
                  <a:pt x="51180" y="841502"/>
                  <a:pt x="40259" y="846201"/>
                  <a:pt x="25400" y="856488"/>
                </a:cubicBezTo>
                <a:close/>
                <a:moveTo>
                  <a:pt x="134747" y="820420"/>
                </a:moveTo>
                <a:lnTo>
                  <a:pt x="145669" y="835914"/>
                </a:lnTo>
                <a:lnTo>
                  <a:pt x="145669" y="835914"/>
                </a:lnTo>
                <a:cubicBezTo>
                  <a:pt x="144907" y="827278"/>
                  <a:pt x="145161" y="820420"/>
                  <a:pt x="146558" y="815213"/>
                </a:cubicBezTo>
                <a:cubicBezTo>
                  <a:pt x="148082" y="810133"/>
                  <a:pt x="151511" y="805561"/>
                  <a:pt x="156972" y="801751"/>
                </a:cubicBezTo>
                <a:cubicBezTo>
                  <a:pt x="158496" y="800735"/>
                  <a:pt x="160909" y="799592"/>
                  <a:pt x="164211" y="798322"/>
                </a:cubicBezTo>
                <a:lnTo>
                  <a:pt x="170561" y="817626"/>
                </a:lnTo>
                <a:cubicBezTo>
                  <a:pt x="167132" y="819150"/>
                  <a:pt x="164846" y="820293"/>
                  <a:pt x="163829" y="820928"/>
                </a:cubicBezTo>
                <a:cubicBezTo>
                  <a:pt x="158496" y="824611"/>
                  <a:pt x="155321" y="829691"/>
                  <a:pt x="154304" y="836041"/>
                </a:cubicBezTo>
                <a:cubicBezTo>
                  <a:pt x="153289" y="842264"/>
                  <a:pt x="154813" y="848233"/>
                  <a:pt x="158750" y="853821"/>
                </a:cubicBezTo>
                <a:lnTo>
                  <a:pt x="187960" y="895604"/>
                </a:lnTo>
                <a:lnTo>
                  <a:pt x="172085" y="906780"/>
                </a:lnTo>
                <a:lnTo>
                  <a:pt x="119253" y="831342"/>
                </a:lnTo>
                <a:close/>
                <a:moveTo>
                  <a:pt x="201422" y="829437"/>
                </a:moveTo>
                <a:cubicBezTo>
                  <a:pt x="194183" y="819150"/>
                  <a:pt x="191897" y="807212"/>
                  <a:pt x="194437" y="793496"/>
                </a:cubicBezTo>
                <a:cubicBezTo>
                  <a:pt x="196977" y="779780"/>
                  <a:pt x="203454" y="769239"/>
                  <a:pt x="213995" y="761873"/>
                </a:cubicBezTo>
                <a:cubicBezTo>
                  <a:pt x="224916" y="754253"/>
                  <a:pt x="237109" y="751586"/>
                  <a:pt x="250698" y="753745"/>
                </a:cubicBezTo>
                <a:cubicBezTo>
                  <a:pt x="264414" y="755904"/>
                  <a:pt x="274954" y="762381"/>
                  <a:pt x="282321" y="772922"/>
                </a:cubicBezTo>
                <a:cubicBezTo>
                  <a:pt x="289687" y="783463"/>
                  <a:pt x="292227" y="795655"/>
                  <a:pt x="289941" y="809244"/>
                </a:cubicBezTo>
                <a:cubicBezTo>
                  <a:pt x="287654" y="822960"/>
                  <a:pt x="281304" y="833374"/>
                  <a:pt x="270891" y="840740"/>
                </a:cubicBezTo>
                <a:cubicBezTo>
                  <a:pt x="259715" y="848487"/>
                  <a:pt x="247269" y="851281"/>
                  <a:pt x="233426" y="848995"/>
                </a:cubicBezTo>
                <a:cubicBezTo>
                  <a:pt x="219710" y="846836"/>
                  <a:pt x="209041" y="840232"/>
                  <a:pt x="201422" y="829437"/>
                </a:cubicBezTo>
                <a:close/>
                <a:moveTo>
                  <a:pt x="266954" y="783717"/>
                </a:moveTo>
                <a:cubicBezTo>
                  <a:pt x="262509" y="777240"/>
                  <a:pt x="256159" y="773430"/>
                  <a:pt x="247904" y="772033"/>
                </a:cubicBezTo>
                <a:cubicBezTo>
                  <a:pt x="239776" y="770763"/>
                  <a:pt x="232283" y="772414"/>
                  <a:pt x="225552" y="777113"/>
                </a:cubicBezTo>
                <a:cubicBezTo>
                  <a:pt x="218694" y="781939"/>
                  <a:pt x="214503" y="788543"/>
                  <a:pt x="212852" y="796798"/>
                </a:cubicBezTo>
                <a:cubicBezTo>
                  <a:pt x="211201" y="805053"/>
                  <a:pt x="212725" y="812546"/>
                  <a:pt x="217424" y="819150"/>
                </a:cubicBezTo>
                <a:cubicBezTo>
                  <a:pt x="221869" y="825500"/>
                  <a:pt x="228219" y="829310"/>
                  <a:pt x="236601" y="830580"/>
                </a:cubicBezTo>
                <a:cubicBezTo>
                  <a:pt x="244983" y="831850"/>
                  <a:pt x="252603" y="830072"/>
                  <a:pt x="259334" y="825373"/>
                </a:cubicBezTo>
                <a:cubicBezTo>
                  <a:pt x="265938" y="820801"/>
                  <a:pt x="270002" y="814324"/>
                  <a:pt x="271526" y="805942"/>
                </a:cubicBezTo>
                <a:cubicBezTo>
                  <a:pt x="273050" y="797560"/>
                  <a:pt x="271526" y="790194"/>
                  <a:pt x="266954" y="783717"/>
                </a:cubicBezTo>
                <a:close/>
                <a:moveTo>
                  <a:pt x="262890" y="698119"/>
                </a:moveTo>
                <a:lnTo>
                  <a:pt x="278765" y="686943"/>
                </a:lnTo>
                <a:lnTo>
                  <a:pt x="294132" y="708914"/>
                </a:lnTo>
                <a:lnTo>
                  <a:pt x="309879" y="697865"/>
                </a:lnTo>
                <a:lnTo>
                  <a:pt x="320040" y="712343"/>
                </a:lnTo>
                <a:lnTo>
                  <a:pt x="304291" y="723392"/>
                </a:lnTo>
                <a:lnTo>
                  <a:pt x="346964" y="784352"/>
                </a:lnTo>
                <a:lnTo>
                  <a:pt x="331089" y="795401"/>
                </a:lnTo>
                <a:lnTo>
                  <a:pt x="288416" y="734568"/>
                </a:lnTo>
                <a:lnTo>
                  <a:pt x="275844" y="743331"/>
                </a:lnTo>
                <a:lnTo>
                  <a:pt x="265557" y="728599"/>
                </a:lnTo>
                <a:lnTo>
                  <a:pt x="278129" y="719836"/>
                </a:lnTo>
                <a:close/>
                <a:moveTo>
                  <a:pt x="427609" y="676148"/>
                </a:moveTo>
                <a:lnTo>
                  <a:pt x="363220" y="721233"/>
                </a:lnTo>
                <a:cubicBezTo>
                  <a:pt x="370078" y="728091"/>
                  <a:pt x="377190" y="731520"/>
                  <a:pt x="384683" y="731520"/>
                </a:cubicBezTo>
                <a:cubicBezTo>
                  <a:pt x="392049" y="731647"/>
                  <a:pt x="398779" y="729615"/>
                  <a:pt x="404622" y="725551"/>
                </a:cubicBezTo>
                <a:cubicBezTo>
                  <a:pt x="413639" y="719201"/>
                  <a:pt x="418591" y="710184"/>
                  <a:pt x="419354" y="698373"/>
                </a:cubicBezTo>
                <a:lnTo>
                  <a:pt x="437134" y="699008"/>
                </a:lnTo>
                <a:cubicBezTo>
                  <a:pt x="436372" y="716407"/>
                  <a:pt x="428625" y="730250"/>
                  <a:pt x="414020" y="740537"/>
                </a:cubicBezTo>
                <a:cubicBezTo>
                  <a:pt x="402716" y="748411"/>
                  <a:pt x="390652" y="751078"/>
                  <a:pt x="377698" y="748665"/>
                </a:cubicBezTo>
                <a:cubicBezTo>
                  <a:pt x="364871" y="746252"/>
                  <a:pt x="354329" y="739394"/>
                  <a:pt x="346329" y="727964"/>
                </a:cubicBezTo>
                <a:cubicBezTo>
                  <a:pt x="338963" y="717296"/>
                  <a:pt x="336296" y="705358"/>
                  <a:pt x="338454" y="692277"/>
                </a:cubicBezTo>
                <a:cubicBezTo>
                  <a:pt x="340614" y="679069"/>
                  <a:pt x="347217" y="668528"/>
                  <a:pt x="358266" y="660908"/>
                </a:cubicBezTo>
                <a:cubicBezTo>
                  <a:pt x="369062" y="653288"/>
                  <a:pt x="381127" y="650748"/>
                  <a:pt x="394462" y="653288"/>
                </a:cubicBezTo>
                <a:cubicBezTo>
                  <a:pt x="407797" y="655828"/>
                  <a:pt x="418846" y="663448"/>
                  <a:pt x="427609" y="676148"/>
                </a:cubicBezTo>
                <a:close/>
                <a:moveTo>
                  <a:pt x="355980" y="707390"/>
                </a:moveTo>
                <a:lnTo>
                  <a:pt x="402082" y="675132"/>
                </a:lnTo>
                <a:cubicBezTo>
                  <a:pt x="389636" y="668401"/>
                  <a:pt x="378460" y="668528"/>
                  <a:pt x="368427" y="675513"/>
                </a:cubicBezTo>
                <a:cubicBezTo>
                  <a:pt x="357504" y="683133"/>
                  <a:pt x="353441" y="693801"/>
                  <a:pt x="355980" y="707390"/>
                </a:cubicBezTo>
                <a:close/>
                <a:moveTo>
                  <a:pt x="510540" y="635381"/>
                </a:moveTo>
                <a:lnTo>
                  <a:pt x="523366" y="653542"/>
                </a:lnTo>
                <a:cubicBezTo>
                  <a:pt x="518414" y="663829"/>
                  <a:pt x="512191" y="671703"/>
                  <a:pt x="504571" y="677037"/>
                </a:cubicBezTo>
                <a:cubicBezTo>
                  <a:pt x="494157" y="684403"/>
                  <a:pt x="482346" y="686816"/>
                  <a:pt x="469011" y="684530"/>
                </a:cubicBezTo>
                <a:cubicBezTo>
                  <a:pt x="455676" y="682117"/>
                  <a:pt x="445389" y="675767"/>
                  <a:pt x="438150" y="665480"/>
                </a:cubicBezTo>
                <a:cubicBezTo>
                  <a:pt x="430022" y="653796"/>
                  <a:pt x="427101" y="641350"/>
                  <a:pt x="429514" y="628142"/>
                </a:cubicBezTo>
                <a:cubicBezTo>
                  <a:pt x="431927" y="615061"/>
                  <a:pt x="439039" y="604266"/>
                  <a:pt x="450723" y="596011"/>
                </a:cubicBezTo>
                <a:cubicBezTo>
                  <a:pt x="457708" y="591185"/>
                  <a:pt x="466216" y="587883"/>
                  <a:pt x="476250" y="586359"/>
                </a:cubicBezTo>
                <a:lnTo>
                  <a:pt x="488696" y="604139"/>
                </a:lnTo>
                <a:cubicBezTo>
                  <a:pt x="477139" y="604647"/>
                  <a:pt x="467741" y="607314"/>
                  <a:pt x="460629" y="612267"/>
                </a:cubicBezTo>
                <a:cubicBezTo>
                  <a:pt x="454025" y="616966"/>
                  <a:pt x="449961" y="623316"/>
                  <a:pt x="448183" y="631317"/>
                </a:cubicBezTo>
                <a:cubicBezTo>
                  <a:pt x="446532" y="639445"/>
                  <a:pt x="447802" y="646557"/>
                  <a:pt x="452247" y="652780"/>
                </a:cubicBezTo>
                <a:cubicBezTo>
                  <a:pt x="457073" y="659892"/>
                  <a:pt x="463550" y="664083"/>
                  <a:pt x="471551" y="665607"/>
                </a:cubicBezTo>
                <a:cubicBezTo>
                  <a:pt x="479552" y="667131"/>
                  <a:pt x="486917" y="665607"/>
                  <a:pt x="493522" y="660908"/>
                </a:cubicBezTo>
                <a:cubicBezTo>
                  <a:pt x="500379" y="656082"/>
                  <a:pt x="506095" y="647573"/>
                  <a:pt x="510540" y="635381"/>
                </a:cubicBezTo>
                <a:close/>
                <a:moveTo>
                  <a:pt x="479425" y="546354"/>
                </a:moveTo>
                <a:lnTo>
                  <a:pt x="495427" y="535305"/>
                </a:lnTo>
                <a:lnTo>
                  <a:pt x="510794" y="557149"/>
                </a:lnTo>
                <a:lnTo>
                  <a:pt x="526415" y="546227"/>
                </a:lnTo>
                <a:lnTo>
                  <a:pt x="536702" y="560705"/>
                </a:lnTo>
                <a:lnTo>
                  <a:pt x="520954" y="571754"/>
                </a:lnTo>
                <a:lnTo>
                  <a:pt x="563499" y="632587"/>
                </a:lnTo>
                <a:lnTo>
                  <a:pt x="547624" y="643763"/>
                </a:lnTo>
                <a:lnTo>
                  <a:pt x="504952" y="582930"/>
                </a:lnTo>
                <a:lnTo>
                  <a:pt x="492505" y="591693"/>
                </a:lnTo>
                <a:lnTo>
                  <a:pt x="482219" y="576961"/>
                </a:lnTo>
                <a:lnTo>
                  <a:pt x="494665" y="568198"/>
                </a:lnTo>
                <a:close/>
                <a:moveTo>
                  <a:pt x="519938" y="513842"/>
                </a:moveTo>
                <a:cubicBezTo>
                  <a:pt x="517652" y="510540"/>
                  <a:pt x="516890" y="506857"/>
                  <a:pt x="517652" y="502666"/>
                </a:cubicBezTo>
                <a:cubicBezTo>
                  <a:pt x="518414" y="498602"/>
                  <a:pt x="520446" y="495300"/>
                  <a:pt x="523875" y="493014"/>
                </a:cubicBezTo>
                <a:cubicBezTo>
                  <a:pt x="527050" y="490728"/>
                  <a:pt x="530860" y="489839"/>
                  <a:pt x="534924" y="490601"/>
                </a:cubicBezTo>
                <a:cubicBezTo>
                  <a:pt x="538988" y="491363"/>
                  <a:pt x="542163" y="493395"/>
                  <a:pt x="544449" y="496697"/>
                </a:cubicBezTo>
                <a:cubicBezTo>
                  <a:pt x="546862" y="499999"/>
                  <a:pt x="547624" y="503682"/>
                  <a:pt x="546862" y="507746"/>
                </a:cubicBezTo>
                <a:cubicBezTo>
                  <a:pt x="546100" y="511810"/>
                  <a:pt x="544195" y="514985"/>
                  <a:pt x="540892" y="517271"/>
                </a:cubicBezTo>
                <a:cubicBezTo>
                  <a:pt x="537464" y="519684"/>
                  <a:pt x="533780" y="520446"/>
                  <a:pt x="529716" y="519811"/>
                </a:cubicBezTo>
                <a:cubicBezTo>
                  <a:pt x="525526" y="519176"/>
                  <a:pt x="522351" y="517144"/>
                  <a:pt x="519938" y="513842"/>
                </a:cubicBezTo>
                <a:close/>
                <a:moveTo>
                  <a:pt x="541782" y="535432"/>
                </a:moveTo>
                <a:lnTo>
                  <a:pt x="557529" y="524383"/>
                </a:lnTo>
                <a:lnTo>
                  <a:pt x="610362" y="599821"/>
                </a:lnTo>
                <a:lnTo>
                  <a:pt x="594614" y="610870"/>
                </a:lnTo>
                <a:close/>
                <a:moveTo>
                  <a:pt x="573659" y="513080"/>
                </a:moveTo>
                <a:lnTo>
                  <a:pt x="590296" y="501396"/>
                </a:lnTo>
                <a:lnTo>
                  <a:pt x="642492" y="529971"/>
                </a:lnTo>
                <a:lnTo>
                  <a:pt x="632841" y="471678"/>
                </a:lnTo>
                <a:lnTo>
                  <a:pt x="649732" y="459867"/>
                </a:lnTo>
                <a:lnTo>
                  <a:pt x="666496" y="564769"/>
                </a:lnTo>
                <a:close/>
                <a:moveTo>
                  <a:pt x="767079" y="438404"/>
                </a:moveTo>
                <a:lnTo>
                  <a:pt x="702817" y="483489"/>
                </a:lnTo>
                <a:cubicBezTo>
                  <a:pt x="709549" y="490220"/>
                  <a:pt x="716661" y="493649"/>
                  <a:pt x="724154" y="493776"/>
                </a:cubicBezTo>
                <a:cubicBezTo>
                  <a:pt x="731647" y="493903"/>
                  <a:pt x="738251" y="491871"/>
                  <a:pt x="744220" y="487807"/>
                </a:cubicBezTo>
                <a:cubicBezTo>
                  <a:pt x="753237" y="481457"/>
                  <a:pt x="758063" y="472440"/>
                  <a:pt x="758952" y="460629"/>
                </a:cubicBezTo>
                <a:lnTo>
                  <a:pt x="776732" y="461264"/>
                </a:lnTo>
                <a:cubicBezTo>
                  <a:pt x="775842" y="478663"/>
                  <a:pt x="768223" y="492506"/>
                  <a:pt x="753491" y="502793"/>
                </a:cubicBezTo>
                <a:cubicBezTo>
                  <a:pt x="742315" y="510540"/>
                  <a:pt x="730250" y="513334"/>
                  <a:pt x="717296" y="510921"/>
                </a:cubicBezTo>
                <a:cubicBezTo>
                  <a:pt x="704341" y="508508"/>
                  <a:pt x="693928" y="501650"/>
                  <a:pt x="685927" y="490220"/>
                </a:cubicBezTo>
                <a:cubicBezTo>
                  <a:pt x="678434" y="479552"/>
                  <a:pt x="675766" y="467614"/>
                  <a:pt x="677926" y="454406"/>
                </a:cubicBezTo>
                <a:cubicBezTo>
                  <a:pt x="680212" y="441325"/>
                  <a:pt x="686689" y="430784"/>
                  <a:pt x="697738" y="423037"/>
                </a:cubicBezTo>
                <a:cubicBezTo>
                  <a:pt x="708660" y="415544"/>
                  <a:pt x="720725" y="413004"/>
                  <a:pt x="734060" y="415544"/>
                </a:cubicBezTo>
                <a:cubicBezTo>
                  <a:pt x="747395" y="418084"/>
                  <a:pt x="758316" y="425704"/>
                  <a:pt x="767079" y="438404"/>
                </a:cubicBezTo>
                <a:close/>
                <a:moveTo>
                  <a:pt x="695452" y="469646"/>
                </a:moveTo>
                <a:lnTo>
                  <a:pt x="741553" y="437388"/>
                </a:lnTo>
                <a:cubicBezTo>
                  <a:pt x="729234" y="430657"/>
                  <a:pt x="718058" y="430784"/>
                  <a:pt x="708025" y="437769"/>
                </a:cubicBezTo>
                <a:cubicBezTo>
                  <a:pt x="697103" y="445389"/>
                  <a:pt x="692912" y="456057"/>
                  <a:pt x="695452" y="469646"/>
                </a:cubicBezTo>
                <a:close/>
                <a:moveTo>
                  <a:pt x="861695" y="269621"/>
                </a:moveTo>
                <a:lnTo>
                  <a:pt x="856107" y="288925"/>
                </a:lnTo>
                <a:cubicBezTo>
                  <a:pt x="850138" y="287782"/>
                  <a:pt x="845185" y="287401"/>
                  <a:pt x="841248" y="287528"/>
                </a:cubicBezTo>
                <a:cubicBezTo>
                  <a:pt x="837311" y="287782"/>
                  <a:pt x="832612" y="289687"/>
                  <a:pt x="827404" y="293370"/>
                </a:cubicBezTo>
                <a:cubicBezTo>
                  <a:pt x="821690" y="297307"/>
                  <a:pt x="818007" y="301879"/>
                  <a:pt x="816229" y="306959"/>
                </a:cubicBezTo>
                <a:cubicBezTo>
                  <a:pt x="814451" y="312039"/>
                  <a:pt x="815086" y="316611"/>
                  <a:pt x="817879" y="320675"/>
                </a:cubicBezTo>
                <a:cubicBezTo>
                  <a:pt x="820292" y="324231"/>
                  <a:pt x="824103" y="326263"/>
                  <a:pt x="829055" y="326771"/>
                </a:cubicBezTo>
                <a:cubicBezTo>
                  <a:pt x="834136" y="327279"/>
                  <a:pt x="841502" y="326517"/>
                  <a:pt x="851154" y="324485"/>
                </a:cubicBezTo>
                <a:cubicBezTo>
                  <a:pt x="860933" y="322453"/>
                  <a:pt x="868807" y="321437"/>
                  <a:pt x="874903" y="321310"/>
                </a:cubicBezTo>
                <a:cubicBezTo>
                  <a:pt x="880999" y="321056"/>
                  <a:pt x="886587" y="321818"/>
                  <a:pt x="891666" y="323215"/>
                </a:cubicBezTo>
                <a:cubicBezTo>
                  <a:pt x="896620" y="324739"/>
                  <a:pt x="901191" y="326898"/>
                  <a:pt x="905002" y="329692"/>
                </a:cubicBezTo>
                <a:cubicBezTo>
                  <a:pt x="908939" y="332486"/>
                  <a:pt x="912367" y="335915"/>
                  <a:pt x="915289" y="340106"/>
                </a:cubicBezTo>
                <a:cubicBezTo>
                  <a:pt x="922020" y="349758"/>
                  <a:pt x="924305" y="360426"/>
                  <a:pt x="922020" y="372237"/>
                </a:cubicBezTo>
                <a:cubicBezTo>
                  <a:pt x="919734" y="383921"/>
                  <a:pt x="913638" y="393319"/>
                  <a:pt x="903604" y="400304"/>
                </a:cubicBezTo>
                <a:cubicBezTo>
                  <a:pt x="893953" y="407162"/>
                  <a:pt x="883412" y="410591"/>
                  <a:pt x="872236" y="410464"/>
                </a:cubicBezTo>
                <a:cubicBezTo>
                  <a:pt x="861060" y="410337"/>
                  <a:pt x="849629" y="406400"/>
                  <a:pt x="838200" y="398526"/>
                </a:cubicBezTo>
                <a:lnTo>
                  <a:pt x="850900" y="382905"/>
                </a:lnTo>
                <a:cubicBezTo>
                  <a:pt x="865886" y="391922"/>
                  <a:pt x="879348" y="392303"/>
                  <a:pt x="891286" y="383921"/>
                </a:cubicBezTo>
                <a:cubicBezTo>
                  <a:pt x="897128" y="379857"/>
                  <a:pt x="900684" y="374777"/>
                  <a:pt x="902080" y="368554"/>
                </a:cubicBezTo>
                <a:cubicBezTo>
                  <a:pt x="903478" y="362458"/>
                  <a:pt x="902335" y="356743"/>
                  <a:pt x="898652" y="351409"/>
                </a:cubicBezTo>
                <a:cubicBezTo>
                  <a:pt x="896492" y="348234"/>
                  <a:pt x="893191" y="345821"/>
                  <a:pt x="889000" y="344043"/>
                </a:cubicBezTo>
                <a:cubicBezTo>
                  <a:pt x="884809" y="342265"/>
                  <a:pt x="880364" y="341376"/>
                  <a:pt x="875919" y="341376"/>
                </a:cubicBezTo>
                <a:cubicBezTo>
                  <a:pt x="871601" y="341376"/>
                  <a:pt x="865124" y="342392"/>
                  <a:pt x="856741" y="344297"/>
                </a:cubicBezTo>
                <a:cubicBezTo>
                  <a:pt x="848360" y="346202"/>
                  <a:pt x="841629" y="347218"/>
                  <a:pt x="836549" y="347472"/>
                </a:cubicBezTo>
                <a:cubicBezTo>
                  <a:pt x="831469" y="347726"/>
                  <a:pt x="826516" y="347218"/>
                  <a:pt x="821816" y="345948"/>
                </a:cubicBezTo>
                <a:cubicBezTo>
                  <a:pt x="817117" y="344678"/>
                  <a:pt x="813054" y="342900"/>
                  <a:pt x="809752" y="340741"/>
                </a:cubicBezTo>
                <a:cubicBezTo>
                  <a:pt x="806450" y="338455"/>
                  <a:pt x="803529" y="335661"/>
                  <a:pt x="801116" y="332232"/>
                </a:cubicBezTo>
                <a:cubicBezTo>
                  <a:pt x="795274" y="323850"/>
                  <a:pt x="793623" y="314325"/>
                  <a:pt x="796290" y="303784"/>
                </a:cubicBezTo>
                <a:cubicBezTo>
                  <a:pt x="798829" y="293243"/>
                  <a:pt x="804926" y="284607"/>
                  <a:pt x="814451" y="277876"/>
                </a:cubicBezTo>
                <a:cubicBezTo>
                  <a:pt x="820801" y="273431"/>
                  <a:pt x="828166" y="270256"/>
                  <a:pt x="836676" y="268478"/>
                </a:cubicBezTo>
                <a:cubicBezTo>
                  <a:pt x="845058" y="266700"/>
                  <a:pt x="853440" y="267081"/>
                  <a:pt x="861695" y="269621"/>
                </a:cubicBezTo>
                <a:close/>
                <a:moveTo>
                  <a:pt x="1006221" y="271018"/>
                </a:moveTo>
                <a:lnTo>
                  <a:pt x="941832" y="316103"/>
                </a:lnTo>
                <a:cubicBezTo>
                  <a:pt x="948690" y="322834"/>
                  <a:pt x="955802" y="326263"/>
                  <a:pt x="963295" y="326390"/>
                </a:cubicBezTo>
                <a:cubicBezTo>
                  <a:pt x="970661" y="326517"/>
                  <a:pt x="977392" y="324485"/>
                  <a:pt x="983234" y="320421"/>
                </a:cubicBezTo>
                <a:cubicBezTo>
                  <a:pt x="992251" y="314071"/>
                  <a:pt x="997204" y="305054"/>
                  <a:pt x="997966" y="293243"/>
                </a:cubicBezTo>
                <a:lnTo>
                  <a:pt x="1015746" y="293878"/>
                </a:lnTo>
                <a:cubicBezTo>
                  <a:pt x="1014984" y="311277"/>
                  <a:pt x="1007237" y="325120"/>
                  <a:pt x="992632" y="335280"/>
                </a:cubicBezTo>
                <a:cubicBezTo>
                  <a:pt x="981456" y="343154"/>
                  <a:pt x="969264" y="345948"/>
                  <a:pt x="956437" y="343535"/>
                </a:cubicBezTo>
                <a:cubicBezTo>
                  <a:pt x="943483" y="341122"/>
                  <a:pt x="932941" y="334264"/>
                  <a:pt x="925067" y="322834"/>
                </a:cubicBezTo>
                <a:cubicBezTo>
                  <a:pt x="917575" y="312166"/>
                  <a:pt x="914908" y="300228"/>
                  <a:pt x="917066" y="287020"/>
                </a:cubicBezTo>
                <a:cubicBezTo>
                  <a:pt x="919226" y="273939"/>
                  <a:pt x="925829" y="263398"/>
                  <a:pt x="936879" y="255651"/>
                </a:cubicBezTo>
                <a:cubicBezTo>
                  <a:pt x="947674" y="248158"/>
                  <a:pt x="959739" y="245618"/>
                  <a:pt x="973074" y="248158"/>
                </a:cubicBezTo>
                <a:cubicBezTo>
                  <a:pt x="986409" y="250698"/>
                  <a:pt x="997458" y="258318"/>
                  <a:pt x="1006221" y="271018"/>
                </a:cubicBezTo>
                <a:close/>
                <a:moveTo>
                  <a:pt x="934592" y="302260"/>
                </a:moveTo>
                <a:lnTo>
                  <a:pt x="980694" y="270002"/>
                </a:lnTo>
                <a:cubicBezTo>
                  <a:pt x="968248" y="263271"/>
                  <a:pt x="957072" y="263271"/>
                  <a:pt x="947039" y="270383"/>
                </a:cubicBezTo>
                <a:cubicBezTo>
                  <a:pt x="936244" y="278003"/>
                  <a:pt x="932053" y="288671"/>
                  <a:pt x="934592" y="302260"/>
                </a:cubicBezTo>
                <a:close/>
                <a:moveTo>
                  <a:pt x="1013714" y="205105"/>
                </a:moveTo>
                <a:lnTo>
                  <a:pt x="1024509" y="220599"/>
                </a:lnTo>
                <a:lnTo>
                  <a:pt x="1024509" y="220599"/>
                </a:lnTo>
                <a:cubicBezTo>
                  <a:pt x="1023747" y="211836"/>
                  <a:pt x="1024001" y="204978"/>
                  <a:pt x="1025525" y="199898"/>
                </a:cubicBezTo>
                <a:cubicBezTo>
                  <a:pt x="1026922" y="194691"/>
                  <a:pt x="1030351" y="190246"/>
                  <a:pt x="1035812" y="186436"/>
                </a:cubicBezTo>
                <a:cubicBezTo>
                  <a:pt x="1037336" y="185420"/>
                  <a:pt x="1039749" y="184150"/>
                  <a:pt x="1043178" y="182880"/>
                </a:cubicBezTo>
                <a:lnTo>
                  <a:pt x="1049401" y="202184"/>
                </a:lnTo>
                <a:cubicBezTo>
                  <a:pt x="1045972" y="203708"/>
                  <a:pt x="1043686" y="204851"/>
                  <a:pt x="1042797" y="205486"/>
                </a:cubicBezTo>
                <a:cubicBezTo>
                  <a:pt x="1037336" y="209296"/>
                  <a:pt x="1034161" y="214249"/>
                  <a:pt x="1033145" y="220599"/>
                </a:cubicBezTo>
                <a:cubicBezTo>
                  <a:pt x="1032256" y="226822"/>
                  <a:pt x="1033653" y="232791"/>
                  <a:pt x="1037590" y="238379"/>
                </a:cubicBezTo>
                <a:lnTo>
                  <a:pt x="1066800" y="280162"/>
                </a:lnTo>
                <a:lnTo>
                  <a:pt x="1050925" y="291338"/>
                </a:lnTo>
                <a:lnTo>
                  <a:pt x="998093" y="215900"/>
                </a:lnTo>
                <a:close/>
                <a:moveTo>
                  <a:pt x="1050544" y="179197"/>
                </a:moveTo>
                <a:lnTo>
                  <a:pt x="1067181" y="167513"/>
                </a:lnTo>
                <a:lnTo>
                  <a:pt x="1119378" y="196088"/>
                </a:lnTo>
                <a:lnTo>
                  <a:pt x="1109726" y="137795"/>
                </a:lnTo>
                <a:lnTo>
                  <a:pt x="1126617" y="125984"/>
                </a:lnTo>
                <a:lnTo>
                  <a:pt x="1143381" y="230886"/>
                </a:lnTo>
                <a:close/>
                <a:moveTo>
                  <a:pt x="1119886" y="93726"/>
                </a:moveTo>
                <a:cubicBezTo>
                  <a:pt x="1117473" y="90424"/>
                  <a:pt x="1116711" y="86741"/>
                  <a:pt x="1117473" y="82677"/>
                </a:cubicBezTo>
                <a:cubicBezTo>
                  <a:pt x="1118235" y="78486"/>
                  <a:pt x="1120267" y="75311"/>
                  <a:pt x="1123696" y="73025"/>
                </a:cubicBezTo>
                <a:cubicBezTo>
                  <a:pt x="1126998" y="70612"/>
                  <a:pt x="1130681" y="69850"/>
                  <a:pt x="1134745" y="70612"/>
                </a:cubicBezTo>
                <a:cubicBezTo>
                  <a:pt x="1138809" y="71374"/>
                  <a:pt x="1141984" y="73279"/>
                  <a:pt x="1144397" y="76581"/>
                </a:cubicBezTo>
                <a:cubicBezTo>
                  <a:pt x="1146683" y="80010"/>
                  <a:pt x="1147445" y="83693"/>
                  <a:pt x="1146810" y="87757"/>
                </a:cubicBezTo>
                <a:cubicBezTo>
                  <a:pt x="1146048" y="91821"/>
                  <a:pt x="1144016" y="94996"/>
                  <a:pt x="1140714" y="97282"/>
                </a:cubicBezTo>
                <a:cubicBezTo>
                  <a:pt x="1137285" y="99695"/>
                  <a:pt x="1133602" y="100457"/>
                  <a:pt x="1129538" y="99822"/>
                </a:cubicBezTo>
                <a:cubicBezTo>
                  <a:pt x="1125347" y="99187"/>
                  <a:pt x="1122172" y="97155"/>
                  <a:pt x="1119886" y="93726"/>
                </a:cubicBezTo>
                <a:close/>
                <a:moveTo>
                  <a:pt x="1141730" y="115443"/>
                </a:moveTo>
                <a:lnTo>
                  <a:pt x="1157351" y="104394"/>
                </a:lnTo>
                <a:lnTo>
                  <a:pt x="1210183" y="179832"/>
                </a:lnTo>
                <a:lnTo>
                  <a:pt x="1194435" y="190881"/>
                </a:lnTo>
                <a:close/>
                <a:moveTo>
                  <a:pt x="1274572" y="100457"/>
                </a:moveTo>
                <a:lnTo>
                  <a:pt x="1287272" y="118618"/>
                </a:lnTo>
                <a:cubicBezTo>
                  <a:pt x="1282446" y="128905"/>
                  <a:pt x="1276223" y="136779"/>
                  <a:pt x="1268603" y="142113"/>
                </a:cubicBezTo>
                <a:cubicBezTo>
                  <a:pt x="1258189" y="149352"/>
                  <a:pt x="1246378" y="151892"/>
                  <a:pt x="1233043" y="149479"/>
                </a:cubicBezTo>
                <a:cubicBezTo>
                  <a:pt x="1219708" y="147193"/>
                  <a:pt x="1209421" y="140843"/>
                  <a:pt x="1202182" y="130556"/>
                </a:cubicBezTo>
                <a:cubicBezTo>
                  <a:pt x="1194054" y="118872"/>
                  <a:pt x="1191133" y="106426"/>
                  <a:pt x="1193546" y="93218"/>
                </a:cubicBezTo>
                <a:cubicBezTo>
                  <a:pt x="1195959" y="80010"/>
                  <a:pt x="1202944" y="69342"/>
                  <a:pt x="1214755" y="61087"/>
                </a:cubicBezTo>
                <a:cubicBezTo>
                  <a:pt x="1221740" y="56134"/>
                  <a:pt x="1230249" y="52959"/>
                  <a:pt x="1240282" y="51435"/>
                </a:cubicBezTo>
                <a:lnTo>
                  <a:pt x="1252728" y="69088"/>
                </a:lnTo>
                <a:cubicBezTo>
                  <a:pt x="1241171" y="69596"/>
                  <a:pt x="1231773" y="72390"/>
                  <a:pt x="1224661" y="77343"/>
                </a:cubicBezTo>
                <a:cubicBezTo>
                  <a:pt x="1218057" y="81915"/>
                  <a:pt x="1213866" y="88265"/>
                  <a:pt x="1212215" y="96393"/>
                </a:cubicBezTo>
                <a:cubicBezTo>
                  <a:pt x="1210564" y="104521"/>
                  <a:pt x="1211834" y="111633"/>
                  <a:pt x="1216279" y="117856"/>
                </a:cubicBezTo>
                <a:cubicBezTo>
                  <a:pt x="1221105" y="124841"/>
                  <a:pt x="1227582" y="129159"/>
                  <a:pt x="1235583" y="130683"/>
                </a:cubicBezTo>
                <a:cubicBezTo>
                  <a:pt x="1243584" y="132207"/>
                  <a:pt x="1250823" y="130683"/>
                  <a:pt x="1257554" y="125984"/>
                </a:cubicBezTo>
                <a:cubicBezTo>
                  <a:pt x="1264412" y="121158"/>
                  <a:pt x="1270127" y="112649"/>
                  <a:pt x="1274572" y="100457"/>
                </a:cubicBezTo>
                <a:close/>
                <a:moveTo>
                  <a:pt x="1356995" y="25400"/>
                </a:moveTo>
                <a:lnTo>
                  <a:pt x="1292606" y="70485"/>
                </a:lnTo>
                <a:cubicBezTo>
                  <a:pt x="1299464" y="77216"/>
                  <a:pt x="1306576" y="80645"/>
                  <a:pt x="1314069" y="80772"/>
                </a:cubicBezTo>
                <a:cubicBezTo>
                  <a:pt x="1321562" y="80899"/>
                  <a:pt x="1328166" y="78867"/>
                  <a:pt x="1334008" y="74803"/>
                </a:cubicBezTo>
                <a:cubicBezTo>
                  <a:pt x="1343025" y="68453"/>
                  <a:pt x="1347978" y="59436"/>
                  <a:pt x="1348867" y="47625"/>
                </a:cubicBezTo>
                <a:lnTo>
                  <a:pt x="1366647" y="48260"/>
                </a:lnTo>
                <a:cubicBezTo>
                  <a:pt x="1365758" y="65659"/>
                  <a:pt x="1358011" y="79502"/>
                  <a:pt x="1343406" y="89662"/>
                </a:cubicBezTo>
                <a:cubicBezTo>
                  <a:pt x="1332230" y="97536"/>
                  <a:pt x="1320165" y="100330"/>
                  <a:pt x="1307211" y="97917"/>
                </a:cubicBezTo>
                <a:cubicBezTo>
                  <a:pt x="1294257" y="95504"/>
                  <a:pt x="1283843" y="88646"/>
                  <a:pt x="1275842" y="77216"/>
                </a:cubicBezTo>
                <a:cubicBezTo>
                  <a:pt x="1268349" y="66548"/>
                  <a:pt x="1265682" y="54610"/>
                  <a:pt x="1267841" y="41402"/>
                </a:cubicBezTo>
                <a:cubicBezTo>
                  <a:pt x="1270000" y="28194"/>
                  <a:pt x="1276604" y="17780"/>
                  <a:pt x="1287653" y="10033"/>
                </a:cubicBezTo>
                <a:cubicBezTo>
                  <a:pt x="1298448" y="2413"/>
                  <a:pt x="1310640" y="0"/>
                  <a:pt x="1323848" y="2413"/>
                </a:cubicBezTo>
                <a:cubicBezTo>
                  <a:pt x="1337183" y="4953"/>
                  <a:pt x="1348232" y="12700"/>
                  <a:pt x="1356995" y="25400"/>
                </a:cubicBezTo>
                <a:close/>
                <a:moveTo>
                  <a:pt x="1285367" y="56642"/>
                </a:moveTo>
                <a:lnTo>
                  <a:pt x="1331468" y="24384"/>
                </a:lnTo>
                <a:cubicBezTo>
                  <a:pt x="1319022" y="17526"/>
                  <a:pt x="1307846" y="17653"/>
                  <a:pt x="1297940" y="24638"/>
                </a:cubicBezTo>
                <a:cubicBezTo>
                  <a:pt x="1287018" y="32385"/>
                  <a:pt x="1282827" y="42926"/>
                  <a:pt x="1285367" y="5664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09" y="5011166"/>
            <a:ext cx="2092833" cy="1502067"/>
          </a:xfrm>
          <a:prstGeom prst="rect">
            <a:avLst/>
          </a:prstGeom>
        </p:spPr>
      </p:pic>
      <p:sp>
        <p:nvSpPr>
          <p:cNvPr id="18" name="text 1"/>
          <p:cNvSpPr txBox="1"/>
          <p:nvPr/>
        </p:nvSpPr>
        <p:spPr>
          <a:xfrm>
            <a:off x="4029709" y="1366483"/>
            <a:ext cx="2712544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latin typeface="Arial"/>
                <a:cs typeface="Arial"/>
              </a:rPr>
              <a:t>Unfilled Jobs by Industry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632951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Lower state and federal funding combined with rising fixed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costs places additional strain on amenities and public services.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16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5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3954780"/>
            <a:ext cx="4014216" cy="2165604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452628" y="3913632"/>
            <a:ext cx="4096512" cy="2247900"/>
          </a:xfrm>
          <a:custGeom>
            <a:avLst/>
            <a:gdLst/>
            <a:ahLst/>
            <a:cxnLst/>
            <a:rect l="l" t="t" r="r" b="b"/>
            <a:pathLst>
              <a:path w="4096512" h="2247900">
                <a:moveTo>
                  <a:pt x="20573" y="2227326"/>
                </a:moveTo>
                <a:lnTo>
                  <a:pt x="20573" y="20574"/>
                </a:lnTo>
                <a:lnTo>
                  <a:pt x="4075938" y="20574"/>
                </a:lnTo>
                <a:lnTo>
                  <a:pt x="4075938" y="2227326"/>
                </a:lnTo>
                <a:lnTo>
                  <a:pt x="20573" y="2227326"/>
                </a:lnTo>
                <a:close/>
              </a:path>
            </a:pathLst>
          </a:custGeom>
          <a:ln w="41148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28" y="1403604"/>
            <a:ext cx="5251703" cy="2165604"/>
          </a:xfrm>
          <a:prstGeom prst="rect">
            <a:avLst/>
          </a:prstGeom>
        </p:spPr>
      </p:pic>
      <p:sp>
        <p:nvSpPr>
          <p:cNvPr id="79" name="object 79"/>
          <p:cNvSpPr/>
          <p:nvPr/>
        </p:nvSpPr>
        <p:spPr>
          <a:xfrm>
            <a:off x="1106424" y="1371600"/>
            <a:ext cx="5315712" cy="2229612"/>
          </a:xfrm>
          <a:custGeom>
            <a:avLst/>
            <a:gdLst/>
            <a:ahLst/>
            <a:cxnLst/>
            <a:rect l="l" t="t" r="r" b="b"/>
            <a:pathLst>
              <a:path w="5315712" h="2229612">
                <a:moveTo>
                  <a:pt x="16002" y="2213609"/>
                </a:moveTo>
                <a:lnTo>
                  <a:pt x="16002" y="16002"/>
                </a:lnTo>
                <a:lnTo>
                  <a:pt x="5299710" y="16002"/>
                </a:lnTo>
                <a:lnTo>
                  <a:pt x="5299710" y="2213609"/>
                </a:lnTo>
                <a:lnTo>
                  <a:pt x="16002" y="2213609"/>
                </a:lnTo>
                <a:close/>
              </a:path>
            </a:pathLst>
          </a:custGeom>
          <a:ln w="3200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04" y="3084576"/>
            <a:ext cx="5206746" cy="1894332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4410456" y="3043428"/>
            <a:ext cx="5289042" cy="1976628"/>
          </a:xfrm>
          <a:custGeom>
            <a:avLst/>
            <a:gdLst/>
            <a:ahLst/>
            <a:cxnLst/>
            <a:rect l="l" t="t" r="r" b="b"/>
            <a:pathLst>
              <a:path w="5289042" h="1976628">
                <a:moveTo>
                  <a:pt x="20574" y="1956054"/>
                </a:moveTo>
                <a:lnTo>
                  <a:pt x="20574" y="20574"/>
                </a:lnTo>
                <a:lnTo>
                  <a:pt x="5268468" y="20574"/>
                </a:lnTo>
                <a:lnTo>
                  <a:pt x="5268468" y="1956054"/>
                </a:lnTo>
                <a:lnTo>
                  <a:pt x="20574" y="1956054"/>
                </a:lnTo>
                <a:close/>
              </a:path>
            </a:pathLst>
          </a:custGeom>
          <a:ln w="41148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7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4" y="5250180"/>
            <a:ext cx="5002530" cy="1819656"/>
          </a:xfrm>
          <a:prstGeom prst="rect">
            <a:avLst/>
          </a:prstGeom>
        </p:spPr>
      </p:pic>
      <p:sp>
        <p:nvSpPr>
          <p:cNvPr id="81" name="object 81"/>
          <p:cNvSpPr/>
          <p:nvPr/>
        </p:nvSpPr>
        <p:spPr>
          <a:xfrm>
            <a:off x="4003548" y="5205984"/>
            <a:ext cx="5090922" cy="1908048"/>
          </a:xfrm>
          <a:custGeom>
            <a:avLst/>
            <a:gdLst/>
            <a:ahLst/>
            <a:cxnLst/>
            <a:rect l="l" t="t" r="r" b="b"/>
            <a:pathLst>
              <a:path w="5090922" h="1908048">
                <a:moveTo>
                  <a:pt x="22098" y="1885950"/>
                </a:moveTo>
                <a:lnTo>
                  <a:pt x="22098" y="22098"/>
                </a:lnTo>
                <a:lnTo>
                  <a:pt x="5068824" y="22098"/>
                </a:lnTo>
                <a:lnTo>
                  <a:pt x="5068824" y="1885950"/>
                </a:lnTo>
                <a:lnTo>
                  <a:pt x="22098" y="1885950"/>
                </a:lnTo>
                <a:close/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9028532" cy="10307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9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This Study used the State Demographic Center’s conservative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population projections, and extrapolated employment projections, to calibrate a Baseline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Forecast that incorporates projected growth associated with existing and planned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initiatives.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17</a:t>
            </a:r>
            <a:endParaRPr sz="130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449068" y="1687830"/>
            <a:ext cx="2481834" cy="2481834"/>
          </a:xfrm>
          <a:custGeom>
            <a:avLst/>
            <a:gdLst/>
            <a:ahLst/>
            <a:cxnLst/>
            <a:rect l="l" t="t" r="r" b="b"/>
            <a:pathLst>
              <a:path w="2481834" h="2481834">
                <a:moveTo>
                  <a:pt x="0" y="1240917"/>
                </a:moveTo>
                <a:cubicBezTo>
                  <a:pt x="0" y="555625"/>
                  <a:pt x="555625" y="0"/>
                  <a:pt x="1240916" y="0"/>
                </a:cubicBezTo>
                <a:cubicBezTo>
                  <a:pt x="1926209" y="0"/>
                  <a:pt x="2481834" y="555625"/>
                  <a:pt x="2481834" y="1240917"/>
                </a:cubicBezTo>
                <a:cubicBezTo>
                  <a:pt x="2481834" y="1926209"/>
                  <a:pt x="1926209" y="2481834"/>
                  <a:pt x="1240916" y="2481834"/>
                </a:cubicBezTo>
                <a:cubicBezTo>
                  <a:pt x="555625" y="2481834"/>
                  <a:pt x="0" y="1926209"/>
                  <a:pt x="0" y="1240917"/>
                </a:cubicBez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3117850" y="2665185"/>
            <a:ext cx="1211580" cy="5753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3245">
              <a:lnSpc>
                <a:spcPct val="100000"/>
              </a:lnSpc>
            </a:pPr>
            <a:r>
              <a:rPr sz="1760" b="1" spc="10" dirty="0">
                <a:solidFill>
                  <a:srgbClr val="FFFFFF"/>
                </a:solidFill>
                <a:latin typeface="Arial"/>
                <a:cs typeface="Arial"/>
              </a:rPr>
              <a:t>BASELINE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FFFFFF"/>
                </a:solidFill>
                <a:latin typeface="Arial"/>
                <a:cs typeface="Arial"/>
              </a:rPr>
              <a:t>FORECAST</a:t>
            </a:r>
            <a:endParaRPr sz="170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077462" y="6172962"/>
            <a:ext cx="867918" cy="867918"/>
          </a:xfrm>
          <a:custGeom>
            <a:avLst/>
            <a:gdLst/>
            <a:ahLst/>
            <a:cxnLst/>
            <a:rect l="l" t="t" r="r" b="b"/>
            <a:pathLst>
              <a:path w="867918" h="867918">
                <a:moveTo>
                  <a:pt x="14478" y="433959"/>
                </a:moveTo>
                <a:cubicBezTo>
                  <a:pt x="14478" y="202311"/>
                  <a:pt x="202311" y="14478"/>
                  <a:pt x="433959" y="14478"/>
                </a:cubicBezTo>
                <a:cubicBezTo>
                  <a:pt x="665607" y="14478"/>
                  <a:pt x="853440" y="202311"/>
                  <a:pt x="853440" y="433959"/>
                </a:cubicBezTo>
                <a:cubicBezTo>
                  <a:pt x="853440" y="665632"/>
                  <a:pt x="665607" y="853440"/>
                  <a:pt x="433959" y="853440"/>
                </a:cubicBezTo>
                <a:cubicBezTo>
                  <a:pt x="202311" y="853440"/>
                  <a:pt x="14478" y="665632"/>
                  <a:pt x="14478" y="433959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4248150" y="6485673"/>
            <a:ext cx="602834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001427"/>
                </a:solidFill>
                <a:latin typeface="Arial"/>
                <a:cs typeface="Arial"/>
              </a:rPr>
              <a:t>Dodge</a:t>
            </a:r>
            <a:endParaRPr sz="16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290310" y="6179058"/>
            <a:ext cx="867918" cy="867918"/>
          </a:xfrm>
          <a:custGeom>
            <a:avLst/>
            <a:gdLst/>
            <a:ahLst/>
            <a:cxnLst/>
            <a:rect l="l" t="t" r="r" b="b"/>
            <a:pathLst>
              <a:path w="867918" h="867918">
                <a:moveTo>
                  <a:pt x="14478" y="433959"/>
                </a:moveTo>
                <a:cubicBezTo>
                  <a:pt x="14478" y="202311"/>
                  <a:pt x="202311" y="14478"/>
                  <a:pt x="433958" y="14478"/>
                </a:cubicBezTo>
                <a:cubicBezTo>
                  <a:pt x="665607" y="14478"/>
                  <a:pt x="853440" y="202311"/>
                  <a:pt x="853440" y="433959"/>
                </a:cubicBezTo>
                <a:cubicBezTo>
                  <a:pt x="853440" y="665632"/>
                  <a:pt x="665607" y="853440"/>
                  <a:pt x="433958" y="853440"/>
                </a:cubicBezTo>
                <a:cubicBezTo>
                  <a:pt x="202311" y="853440"/>
                  <a:pt x="14478" y="665632"/>
                  <a:pt x="14478" y="433959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6458712" y="6482625"/>
            <a:ext cx="610362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001427"/>
                </a:solidFill>
                <a:latin typeface="Arial"/>
                <a:cs typeface="Arial"/>
              </a:rPr>
              <a:t>Mower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33806" y="5584698"/>
            <a:ext cx="867156" cy="867156"/>
          </a:xfrm>
          <a:custGeom>
            <a:avLst/>
            <a:gdLst/>
            <a:ahLst/>
            <a:cxnLst/>
            <a:rect l="l" t="t" r="r" b="b"/>
            <a:pathLst>
              <a:path w="867156" h="867156">
                <a:moveTo>
                  <a:pt x="14478" y="433578"/>
                </a:moveTo>
                <a:cubicBezTo>
                  <a:pt x="14478" y="202057"/>
                  <a:pt x="202120" y="14478"/>
                  <a:pt x="433578" y="14478"/>
                </a:cubicBezTo>
                <a:cubicBezTo>
                  <a:pt x="665099" y="14478"/>
                  <a:pt x="852678" y="202057"/>
                  <a:pt x="852678" y="433578"/>
                </a:cubicBezTo>
                <a:cubicBezTo>
                  <a:pt x="852678" y="665099"/>
                  <a:pt x="665099" y="852678"/>
                  <a:pt x="433578" y="852678"/>
                </a:cubicBezTo>
                <a:cubicBezTo>
                  <a:pt x="202120" y="852678"/>
                  <a:pt x="14478" y="665099"/>
                  <a:pt x="14478" y="433578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762508" y="5925857"/>
            <a:ext cx="850437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solidFill>
                  <a:srgbClr val="001427"/>
                </a:solidFill>
                <a:latin typeface="Arial"/>
                <a:cs typeface="Arial"/>
              </a:rPr>
              <a:t>Wabasha</a:t>
            </a:r>
            <a:endParaRPr sz="150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468868" y="6179058"/>
            <a:ext cx="867918" cy="867918"/>
          </a:xfrm>
          <a:custGeom>
            <a:avLst/>
            <a:gdLst/>
            <a:ahLst/>
            <a:cxnLst/>
            <a:rect l="l" t="t" r="r" b="b"/>
            <a:pathLst>
              <a:path w="867918" h="867918">
                <a:moveTo>
                  <a:pt x="14478" y="433959"/>
                </a:moveTo>
                <a:cubicBezTo>
                  <a:pt x="14478" y="202311"/>
                  <a:pt x="202311" y="14478"/>
                  <a:pt x="433959" y="14478"/>
                </a:cubicBezTo>
                <a:cubicBezTo>
                  <a:pt x="665607" y="14478"/>
                  <a:pt x="853440" y="202311"/>
                  <a:pt x="853440" y="433959"/>
                </a:cubicBezTo>
                <a:cubicBezTo>
                  <a:pt x="853440" y="665632"/>
                  <a:pt x="665607" y="853440"/>
                  <a:pt x="433959" y="853440"/>
                </a:cubicBezTo>
                <a:cubicBezTo>
                  <a:pt x="202311" y="853440"/>
                  <a:pt x="14478" y="665632"/>
                  <a:pt x="14478" y="433959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551164" y="6492567"/>
            <a:ext cx="731108" cy="2171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9" spc="10" dirty="0">
                <a:solidFill>
                  <a:srgbClr val="001427"/>
                </a:solidFill>
                <a:latin typeface="Arial"/>
                <a:cs typeface="Arial"/>
              </a:rPr>
              <a:t>Olmsted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947416" y="5589270"/>
            <a:ext cx="867156" cy="867156"/>
          </a:xfrm>
          <a:custGeom>
            <a:avLst/>
            <a:gdLst/>
            <a:ahLst/>
            <a:cxnLst/>
            <a:rect l="l" t="t" r="r" b="b"/>
            <a:pathLst>
              <a:path w="867156" h="867156">
                <a:moveTo>
                  <a:pt x="14478" y="433578"/>
                </a:moveTo>
                <a:cubicBezTo>
                  <a:pt x="14478" y="202057"/>
                  <a:pt x="202057" y="14478"/>
                  <a:pt x="433578" y="14478"/>
                </a:cubicBezTo>
                <a:cubicBezTo>
                  <a:pt x="665099" y="14478"/>
                  <a:pt x="852678" y="202057"/>
                  <a:pt x="852678" y="433578"/>
                </a:cubicBezTo>
                <a:cubicBezTo>
                  <a:pt x="852678" y="665099"/>
                  <a:pt x="665099" y="852678"/>
                  <a:pt x="433578" y="852678"/>
                </a:cubicBezTo>
                <a:cubicBezTo>
                  <a:pt x="202057" y="852678"/>
                  <a:pt x="14478" y="665099"/>
                  <a:pt x="14478" y="433578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3070860" y="5915189"/>
            <a:ext cx="697033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001427"/>
                </a:solidFill>
                <a:latin typeface="Arial"/>
                <a:cs typeface="Arial"/>
              </a:rPr>
              <a:t>Winona</a:t>
            </a:r>
            <a:endParaRPr sz="1600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183124" y="5597652"/>
            <a:ext cx="867918" cy="867156"/>
          </a:xfrm>
          <a:custGeom>
            <a:avLst/>
            <a:gdLst/>
            <a:ahLst/>
            <a:cxnLst/>
            <a:rect l="l" t="t" r="r" b="b"/>
            <a:pathLst>
              <a:path w="867918" h="867156">
                <a:moveTo>
                  <a:pt x="14478" y="433578"/>
                </a:moveTo>
                <a:cubicBezTo>
                  <a:pt x="14478" y="202057"/>
                  <a:pt x="202311" y="14478"/>
                  <a:pt x="433959" y="14478"/>
                </a:cubicBezTo>
                <a:cubicBezTo>
                  <a:pt x="665607" y="14478"/>
                  <a:pt x="853440" y="202057"/>
                  <a:pt x="853440" y="433578"/>
                </a:cubicBezTo>
                <a:cubicBezTo>
                  <a:pt x="853440" y="665099"/>
                  <a:pt x="665607" y="852678"/>
                  <a:pt x="433959" y="852678"/>
                </a:cubicBezTo>
                <a:cubicBezTo>
                  <a:pt x="202311" y="852678"/>
                  <a:pt x="14478" y="665099"/>
                  <a:pt x="14478" y="433578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5294122" y="5918999"/>
            <a:ext cx="686453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solidFill>
                  <a:srgbClr val="001427"/>
                </a:solidFill>
                <a:latin typeface="Arial"/>
                <a:cs typeface="Arial"/>
              </a:rPr>
              <a:t>Fillmore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910842" y="6482625"/>
            <a:ext cx="809340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10" spc="10" dirty="0">
                <a:solidFill>
                  <a:srgbClr val="001427"/>
                </a:solidFill>
                <a:latin typeface="Arial"/>
                <a:cs typeface="Arial"/>
              </a:rPr>
              <a:t>Goodhue</a:t>
            </a:r>
            <a:endParaRPr sz="15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860804" y="6166104"/>
            <a:ext cx="867156" cy="867918"/>
          </a:xfrm>
          <a:custGeom>
            <a:avLst/>
            <a:gdLst/>
            <a:ahLst/>
            <a:cxnLst/>
            <a:rect l="l" t="t" r="r" b="b"/>
            <a:pathLst>
              <a:path w="867156" h="867918">
                <a:moveTo>
                  <a:pt x="14478" y="433959"/>
                </a:moveTo>
                <a:cubicBezTo>
                  <a:pt x="14478" y="202311"/>
                  <a:pt x="202056" y="14478"/>
                  <a:pt x="433578" y="14478"/>
                </a:cubicBezTo>
                <a:cubicBezTo>
                  <a:pt x="665099" y="14478"/>
                  <a:pt x="852678" y="202311"/>
                  <a:pt x="852678" y="433959"/>
                </a:cubicBezTo>
                <a:cubicBezTo>
                  <a:pt x="852678" y="665632"/>
                  <a:pt x="665099" y="853440"/>
                  <a:pt x="433578" y="853440"/>
                </a:cubicBezTo>
                <a:cubicBezTo>
                  <a:pt x="202056" y="853440"/>
                  <a:pt x="14478" y="665632"/>
                  <a:pt x="14478" y="433959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380731" y="5597652"/>
            <a:ext cx="867918" cy="867156"/>
          </a:xfrm>
          <a:custGeom>
            <a:avLst/>
            <a:gdLst/>
            <a:ahLst/>
            <a:cxnLst/>
            <a:rect l="l" t="t" r="r" b="b"/>
            <a:pathLst>
              <a:path w="867918" h="867156">
                <a:moveTo>
                  <a:pt x="14479" y="433578"/>
                </a:moveTo>
                <a:cubicBezTo>
                  <a:pt x="14479" y="202057"/>
                  <a:pt x="202312" y="14478"/>
                  <a:pt x="433960" y="14478"/>
                </a:cubicBezTo>
                <a:cubicBezTo>
                  <a:pt x="665608" y="14478"/>
                  <a:pt x="853441" y="202057"/>
                  <a:pt x="853441" y="433578"/>
                </a:cubicBezTo>
                <a:cubicBezTo>
                  <a:pt x="853441" y="665099"/>
                  <a:pt x="665608" y="852678"/>
                  <a:pt x="433960" y="852678"/>
                </a:cubicBezTo>
                <a:cubicBezTo>
                  <a:pt x="202312" y="852678"/>
                  <a:pt x="14479" y="665099"/>
                  <a:pt x="14479" y="433578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7514590" y="5910109"/>
            <a:ext cx="683605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solidFill>
                  <a:srgbClr val="001427"/>
                </a:solidFill>
                <a:latin typeface="Arial"/>
                <a:cs typeface="Arial"/>
              </a:rPr>
              <a:t>Houston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149096" y="5148072"/>
            <a:ext cx="7759319" cy="19939"/>
          </a:xfrm>
          <a:custGeom>
            <a:avLst/>
            <a:gdLst/>
            <a:ahLst/>
            <a:cxnLst/>
            <a:rect l="l" t="t" r="r" b="b"/>
            <a:pathLst>
              <a:path w="7759319" h="19939">
                <a:moveTo>
                  <a:pt x="9525" y="10414"/>
                </a:moveTo>
                <a:lnTo>
                  <a:pt x="7749794" y="9525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154430" y="5135880"/>
            <a:ext cx="23114" cy="472948"/>
          </a:xfrm>
          <a:custGeom>
            <a:avLst/>
            <a:gdLst/>
            <a:ahLst/>
            <a:cxnLst/>
            <a:rect l="l" t="t" r="r" b="b"/>
            <a:pathLst>
              <a:path w="23114" h="472948">
                <a:moveTo>
                  <a:pt x="9525" y="9525"/>
                </a:moveTo>
                <a:lnTo>
                  <a:pt x="13589" y="463423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285238" y="5148072"/>
            <a:ext cx="19050" cy="1042797"/>
          </a:xfrm>
          <a:custGeom>
            <a:avLst/>
            <a:gdLst/>
            <a:ahLst/>
            <a:cxnLst/>
            <a:rect l="l" t="t" r="r" b="b"/>
            <a:pathLst>
              <a:path w="19050" h="1042797">
                <a:moveTo>
                  <a:pt x="9525" y="9525"/>
                </a:moveTo>
                <a:lnTo>
                  <a:pt x="9525" y="1033272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368040" y="5139690"/>
            <a:ext cx="23113" cy="473583"/>
          </a:xfrm>
          <a:custGeom>
            <a:avLst/>
            <a:gdLst/>
            <a:ahLst/>
            <a:cxnLst/>
            <a:rect l="l" t="t" r="r" b="b"/>
            <a:pathLst>
              <a:path w="23113" h="473583">
                <a:moveTo>
                  <a:pt x="9525" y="9525"/>
                </a:moveTo>
                <a:lnTo>
                  <a:pt x="13588" y="464058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501896" y="5148072"/>
            <a:ext cx="34036" cy="1049528"/>
          </a:xfrm>
          <a:custGeom>
            <a:avLst/>
            <a:gdLst/>
            <a:ahLst/>
            <a:cxnLst/>
            <a:rect l="l" t="t" r="r" b="b"/>
            <a:pathLst>
              <a:path w="34036" h="1049528">
                <a:moveTo>
                  <a:pt x="24511" y="9525"/>
                </a:moveTo>
                <a:lnTo>
                  <a:pt x="9525" y="1040003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603748" y="5132832"/>
            <a:ext cx="23114" cy="488823"/>
          </a:xfrm>
          <a:custGeom>
            <a:avLst/>
            <a:gdLst/>
            <a:ahLst/>
            <a:cxnLst/>
            <a:rect l="l" t="t" r="r" b="b"/>
            <a:pathLst>
              <a:path w="23114" h="488823">
                <a:moveTo>
                  <a:pt x="9525" y="9525"/>
                </a:moveTo>
                <a:lnTo>
                  <a:pt x="13589" y="479298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714743" y="5148072"/>
            <a:ext cx="31624" cy="1055497"/>
          </a:xfrm>
          <a:custGeom>
            <a:avLst/>
            <a:gdLst/>
            <a:ahLst/>
            <a:cxnLst/>
            <a:rect l="l" t="t" r="r" b="b"/>
            <a:pathLst>
              <a:path w="31624" h="1055497">
                <a:moveTo>
                  <a:pt x="22099" y="9525"/>
                </a:moveTo>
                <a:lnTo>
                  <a:pt x="9525" y="1045972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680459" y="4160520"/>
            <a:ext cx="19050" cy="1015111"/>
          </a:xfrm>
          <a:custGeom>
            <a:avLst/>
            <a:gdLst/>
            <a:ahLst/>
            <a:cxnLst/>
            <a:rect l="l" t="t" r="r" b="b"/>
            <a:pathLst>
              <a:path w="19050" h="1015111">
                <a:moveTo>
                  <a:pt x="9525" y="9525"/>
                </a:moveTo>
                <a:lnTo>
                  <a:pt x="9525" y="1005586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801356" y="5139690"/>
            <a:ext cx="23113" cy="481711"/>
          </a:xfrm>
          <a:custGeom>
            <a:avLst/>
            <a:gdLst/>
            <a:ahLst/>
            <a:cxnLst/>
            <a:rect l="l" t="t" r="r" b="b"/>
            <a:pathLst>
              <a:path w="23113" h="481711">
                <a:moveTo>
                  <a:pt x="9525" y="9525"/>
                </a:moveTo>
                <a:lnTo>
                  <a:pt x="13588" y="472186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83396" y="5148072"/>
            <a:ext cx="29083" cy="1055497"/>
          </a:xfrm>
          <a:custGeom>
            <a:avLst/>
            <a:gdLst/>
            <a:ahLst/>
            <a:cxnLst/>
            <a:rect l="l" t="t" r="r" b="b"/>
            <a:pathLst>
              <a:path w="29083" h="1055497">
                <a:moveTo>
                  <a:pt x="9525" y="9525"/>
                </a:moveTo>
                <a:lnTo>
                  <a:pt x="19558" y="1045972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906768" y="1757172"/>
            <a:ext cx="2765297" cy="659130"/>
          </a:xfrm>
          <a:custGeom>
            <a:avLst/>
            <a:gdLst/>
            <a:ahLst/>
            <a:cxnLst/>
            <a:rect l="l" t="t" r="r" b="b"/>
            <a:pathLst>
              <a:path w="2765297" h="659130">
                <a:moveTo>
                  <a:pt x="9525" y="649605"/>
                </a:moveTo>
                <a:lnTo>
                  <a:pt x="9525" y="9525"/>
                </a:lnTo>
                <a:lnTo>
                  <a:pt x="2755773" y="9525"/>
                </a:lnTo>
                <a:lnTo>
                  <a:pt x="2755773" y="649605"/>
                </a:lnTo>
                <a:lnTo>
                  <a:pt x="9525" y="649605"/>
                </a:lnTo>
                <a:close/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7572248" y="1969388"/>
            <a:ext cx="1498625" cy="243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spc="10" dirty="0">
                <a:solidFill>
                  <a:srgbClr val="001427"/>
                </a:solidFill>
                <a:latin typeface="Arial"/>
                <a:cs typeface="Arial"/>
              </a:rPr>
              <a:t>SDC FORECAST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4921758" y="2919984"/>
            <a:ext cx="1393190" cy="36322"/>
          </a:xfrm>
          <a:custGeom>
            <a:avLst/>
            <a:gdLst/>
            <a:ahLst/>
            <a:cxnLst/>
            <a:rect l="l" t="t" r="r" b="b"/>
            <a:pathLst>
              <a:path w="1393190" h="36322">
                <a:moveTo>
                  <a:pt x="9525" y="9525"/>
                </a:moveTo>
                <a:lnTo>
                  <a:pt x="1383665" y="26797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315456" y="2051304"/>
            <a:ext cx="19050" cy="1732661"/>
          </a:xfrm>
          <a:custGeom>
            <a:avLst/>
            <a:gdLst/>
            <a:ahLst/>
            <a:cxnLst/>
            <a:rect l="l" t="t" r="r" b="b"/>
            <a:pathLst>
              <a:path w="19050" h="1732661">
                <a:moveTo>
                  <a:pt x="9525" y="9525"/>
                </a:moveTo>
                <a:lnTo>
                  <a:pt x="9525" y="1723136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906768" y="2615946"/>
            <a:ext cx="2765297" cy="659130"/>
          </a:xfrm>
          <a:custGeom>
            <a:avLst/>
            <a:gdLst/>
            <a:ahLst/>
            <a:cxnLst/>
            <a:rect l="l" t="t" r="r" b="b"/>
            <a:pathLst>
              <a:path w="2765297" h="659130">
                <a:moveTo>
                  <a:pt x="9525" y="649605"/>
                </a:moveTo>
                <a:lnTo>
                  <a:pt x="9525" y="9525"/>
                </a:lnTo>
                <a:lnTo>
                  <a:pt x="2755773" y="9525"/>
                </a:lnTo>
                <a:lnTo>
                  <a:pt x="2755773" y="649605"/>
                </a:lnTo>
                <a:lnTo>
                  <a:pt x="9525" y="649605"/>
                </a:lnTo>
                <a:close/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7025893" y="2691511"/>
            <a:ext cx="2589350" cy="5180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12420">
              <a:lnSpc>
                <a:spcPct val="100000"/>
              </a:lnSpc>
            </a:pPr>
            <a:r>
              <a:rPr sz="1740" spc="10" dirty="0">
                <a:solidFill>
                  <a:srgbClr val="001427"/>
                </a:solidFill>
                <a:latin typeface="Arial"/>
                <a:cs typeface="Arial"/>
              </a:rPr>
              <a:t>DMC + ROCHESTER-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30" spc="10" dirty="0">
                <a:solidFill>
                  <a:srgbClr val="001427"/>
                </a:solidFill>
                <a:latin typeface="Arial"/>
                <a:cs typeface="Arial"/>
              </a:rPr>
              <a:t>OLMSTED PLANNING DEPT.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906768" y="3520440"/>
            <a:ext cx="2765297" cy="659130"/>
          </a:xfrm>
          <a:custGeom>
            <a:avLst/>
            <a:gdLst/>
            <a:ahLst/>
            <a:cxnLst/>
            <a:rect l="l" t="t" r="r" b="b"/>
            <a:pathLst>
              <a:path w="2765297" h="659130">
                <a:moveTo>
                  <a:pt x="9525" y="649605"/>
                </a:moveTo>
                <a:lnTo>
                  <a:pt x="9525" y="9525"/>
                </a:lnTo>
                <a:lnTo>
                  <a:pt x="2755773" y="9525"/>
                </a:lnTo>
                <a:lnTo>
                  <a:pt x="2755773" y="649605"/>
                </a:lnTo>
                <a:lnTo>
                  <a:pt x="9525" y="649605"/>
                </a:lnTo>
                <a:close/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7263638" y="3595750"/>
            <a:ext cx="2113636" cy="5180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30" spc="10" dirty="0">
                <a:solidFill>
                  <a:srgbClr val="001427"/>
                </a:solidFill>
                <a:latin typeface="Arial"/>
                <a:cs typeface="Arial"/>
              </a:rPr>
              <a:t>GOODHUE HOUSING</a:t>
            </a:r>
            <a:endParaRPr sz="1200">
              <a:latin typeface="Arial"/>
              <a:cs typeface="Arial"/>
            </a:endParaRPr>
          </a:p>
          <a:p>
            <a:pPr marL="53594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FORECAST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325362" y="2069592"/>
            <a:ext cx="600075" cy="19050"/>
          </a:xfrm>
          <a:custGeom>
            <a:avLst/>
            <a:gdLst/>
            <a:ahLst/>
            <a:cxnLst/>
            <a:rect l="l" t="t" r="r" b="b"/>
            <a:pathLst>
              <a:path w="600075" h="19050">
                <a:moveTo>
                  <a:pt x="9525" y="9525"/>
                </a:moveTo>
                <a:lnTo>
                  <a:pt x="590550" y="9525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316218" y="2931414"/>
            <a:ext cx="600075" cy="19050"/>
          </a:xfrm>
          <a:custGeom>
            <a:avLst/>
            <a:gdLst/>
            <a:ahLst/>
            <a:cxnLst/>
            <a:rect l="l" t="t" r="r" b="b"/>
            <a:pathLst>
              <a:path w="600075" h="19050">
                <a:moveTo>
                  <a:pt x="9525" y="9525"/>
                </a:moveTo>
                <a:lnTo>
                  <a:pt x="590550" y="9525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316218" y="3765042"/>
            <a:ext cx="600075" cy="19050"/>
          </a:xfrm>
          <a:custGeom>
            <a:avLst/>
            <a:gdLst/>
            <a:ahLst/>
            <a:cxnLst/>
            <a:rect l="l" t="t" r="r" b="b"/>
            <a:pathLst>
              <a:path w="600075" h="19050">
                <a:moveTo>
                  <a:pt x="9525" y="9525"/>
                </a:moveTo>
                <a:lnTo>
                  <a:pt x="590550" y="9525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820407" cy="5796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The Baseline Forecast projects that the Region will see growth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of 50,200 residents between 2015 and 2040, up to 419,200 total residents.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18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48640" y="6694461"/>
            <a:ext cx="1243214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Source: Census, ACS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463296" y="1638300"/>
            <a:ext cx="8947404" cy="4991100"/>
          </a:xfrm>
          <a:custGeom>
            <a:avLst/>
            <a:gdLst/>
            <a:ahLst/>
            <a:cxnLst/>
            <a:rect l="l" t="t" r="r" b="b"/>
            <a:pathLst>
              <a:path w="8947404" h="4991100">
                <a:moveTo>
                  <a:pt x="0" y="4991100"/>
                </a:moveTo>
                <a:lnTo>
                  <a:pt x="0" y="0"/>
                </a:lnTo>
                <a:lnTo>
                  <a:pt x="8947404" y="0"/>
                </a:lnTo>
                <a:lnTo>
                  <a:pt x="8947404" y="4991100"/>
                </a:lnTo>
                <a:lnTo>
                  <a:pt x="0" y="4991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63446" y="5452872"/>
            <a:ext cx="7578852" cy="9906"/>
          </a:xfrm>
          <a:custGeom>
            <a:avLst/>
            <a:gdLst/>
            <a:ahLst/>
            <a:cxnLst/>
            <a:rect l="l" t="t" r="r" b="b"/>
            <a:pathLst>
              <a:path w="7578852" h="9906">
                <a:moveTo>
                  <a:pt x="4953" y="4953"/>
                </a:moveTo>
                <a:lnTo>
                  <a:pt x="7573899" y="4953"/>
                </a:lnTo>
              </a:path>
            </a:pathLst>
          </a:custGeom>
          <a:ln w="9906">
            <a:solidFill>
              <a:srgbClr val="DDDDD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76222" y="3538728"/>
            <a:ext cx="7353300" cy="723900"/>
          </a:xfrm>
          <a:custGeom>
            <a:avLst/>
            <a:gdLst/>
            <a:ahLst/>
            <a:cxnLst/>
            <a:rect l="l" t="t" r="r" b="b"/>
            <a:pathLst>
              <a:path w="7353300" h="723900">
                <a:moveTo>
                  <a:pt x="14478" y="709422"/>
                </a:moveTo>
                <a:lnTo>
                  <a:pt x="259079" y="665226"/>
                </a:lnTo>
                <a:lnTo>
                  <a:pt x="502920" y="630174"/>
                </a:lnTo>
                <a:lnTo>
                  <a:pt x="746760" y="569214"/>
                </a:lnTo>
                <a:lnTo>
                  <a:pt x="991362" y="545592"/>
                </a:lnTo>
                <a:lnTo>
                  <a:pt x="1235202" y="515112"/>
                </a:lnTo>
                <a:lnTo>
                  <a:pt x="1479804" y="463296"/>
                </a:lnTo>
                <a:lnTo>
                  <a:pt x="1723643" y="432816"/>
                </a:lnTo>
                <a:lnTo>
                  <a:pt x="1967484" y="390906"/>
                </a:lnTo>
                <a:lnTo>
                  <a:pt x="2212086" y="336804"/>
                </a:lnTo>
                <a:lnTo>
                  <a:pt x="2455926" y="269748"/>
                </a:lnTo>
                <a:lnTo>
                  <a:pt x="2700528" y="265175"/>
                </a:lnTo>
                <a:lnTo>
                  <a:pt x="2944368" y="247650"/>
                </a:lnTo>
                <a:lnTo>
                  <a:pt x="3188208" y="219456"/>
                </a:lnTo>
                <a:lnTo>
                  <a:pt x="3432810" y="178308"/>
                </a:lnTo>
                <a:lnTo>
                  <a:pt x="3676650" y="124968"/>
                </a:lnTo>
                <a:lnTo>
                  <a:pt x="3921252" y="133350"/>
                </a:lnTo>
                <a:lnTo>
                  <a:pt x="4165092" y="130302"/>
                </a:lnTo>
                <a:lnTo>
                  <a:pt x="4408932" y="115824"/>
                </a:lnTo>
                <a:lnTo>
                  <a:pt x="4653534" y="89154"/>
                </a:lnTo>
                <a:lnTo>
                  <a:pt x="4897374" y="51054"/>
                </a:lnTo>
                <a:lnTo>
                  <a:pt x="5141976" y="65531"/>
                </a:lnTo>
                <a:lnTo>
                  <a:pt x="5385816" y="69342"/>
                </a:lnTo>
                <a:lnTo>
                  <a:pt x="5629656" y="61722"/>
                </a:lnTo>
                <a:lnTo>
                  <a:pt x="5874258" y="43434"/>
                </a:lnTo>
                <a:lnTo>
                  <a:pt x="6118097" y="14478"/>
                </a:lnTo>
                <a:lnTo>
                  <a:pt x="6362700" y="35814"/>
                </a:lnTo>
                <a:lnTo>
                  <a:pt x="6606540" y="46481"/>
                </a:lnTo>
                <a:lnTo>
                  <a:pt x="6850380" y="47243"/>
                </a:lnTo>
                <a:lnTo>
                  <a:pt x="7094982" y="37338"/>
                </a:lnTo>
                <a:lnTo>
                  <a:pt x="7338822" y="18288"/>
                </a:lnTo>
              </a:path>
            </a:pathLst>
          </a:custGeom>
          <a:ln w="28956">
            <a:solidFill>
              <a:srgbClr val="80808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063990" y="3505200"/>
            <a:ext cx="101346" cy="101346"/>
          </a:xfrm>
          <a:custGeom>
            <a:avLst/>
            <a:gdLst/>
            <a:ahLst/>
            <a:cxnLst/>
            <a:rect l="l" t="t" r="r" b="b"/>
            <a:pathLst>
              <a:path w="101346" h="101346">
                <a:moveTo>
                  <a:pt x="101346" y="50673"/>
                </a:moveTo>
                <a:cubicBezTo>
                  <a:pt x="101346" y="78613"/>
                  <a:pt x="78613" y="101346"/>
                  <a:pt x="50673" y="101346"/>
                </a:cubicBezTo>
                <a:cubicBezTo>
                  <a:pt x="22733" y="101346"/>
                  <a:pt x="0" y="78613"/>
                  <a:pt x="0" y="50673"/>
                </a:cubicBezTo>
                <a:cubicBezTo>
                  <a:pt x="0" y="22733"/>
                  <a:pt x="22733" y="0"/>
                  <a:pt x="50673" y="0"/>
                </a:cubicBezTo>
                <a:cubicBezTo>
                  <a:pt x="78613" y="0"/>
                  <a:pt x="101346" y="22733"/>
                  <a:pt x="101346" y="50673"/>
                </a:cubicBez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56726" y="2441448"/>
            <a:ext cx="272796" cy="75438"/>
          </a:xfrm>
          <a:custGeom>
            <a:avLst/>
            <a:gdLst/>
            <a:ahLst/>
            <a:cxnLst/>
            <a:rect l="l" t="t" r="r" b="b"/>
            <a:pathLst>
              <a:path w="272796" h="75438">
                <a:moveTo>
                  <a:pt x="14478" y="60960"/>
                </a:moveTo>
                <a:lnTo>
                  <a:pt x="258318" y="14478"/>
                </a:ln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76222" y="2487930"/>
            <a:ext cx="7109460" cy="1774698"/>
          </a:xfrm>
          <a:custGeom>
            <a:avLst/>
            <a:gdLst/>
            <a:ahLst/>
            <a:cxnLst/>
            <a:rect l="l" t="t" r="r" b="b"/>
            <a:pathLst>
              <a:path w="7109460" h="1774698">
                <a:moveTo>
                  <a:pt x="14478" y="1760220"/>
                </a:moveTo>
                <a:lnTo>
                  <a:pt x="259079" y="1716024"/>
                </a:lnTo>
                <a:lnTo>
                  <a:pt x="502920" y="1680972"/>
                </a:lnTo>
                <a:lnTo>
                  <a:pt x="746760" y="1620012"/>
                </a:lnTo>
                <a:lnTo>
                  <a:pt x="991362" y="1596390"/>
                </a:lnTo>
                <a:lnTo>
                  <a:pt x="1235202" y="1565910"/>
                </a:lnTo>
                <a:lnTo>
                  <a:pt x="1479804" y="1508760"/>
                </a:lnTo>
                <a:lnTo>
                  <a:pt x="1723643" y="1467612"/>
                </a:lnTo>
                <a:lnTo>
                  <a:pt x="1967484" y="1411985"/>
                </a:lnTo>
                <a:lnTo>
                  <a:pt x="2212086" y="1346454"/>
                </a:lnTo>
                <a:lnTo>
                  <a:pt x="2455926" y="1268729"/>
                </a:lnTo>
                <a:lnTo>
                  <a:pt x="2700528" y="1252728"/>
                </a:lnTo>
                <a:lnTo>
                  <a:pt x="2944368" y="1223772"/>
                </a:lnTo>
                <a:lnTo>
                  <a:pt x="3188208" y="1177290"/>
                </a:lnTo>
                <a:lnTo>
                  <a:pt x="3432810" y="1092708"/>
                </a:lnTo>
                <a:lnTo>
                  <a:pt x="3676650" y="995934"/>
                </a:lnTo>
                <a:lnTo>
                  <a:pt x="3921252" y="960120"/>
                </a:lnTo>
                <a:lnTo>
                  <a:pt x="4165092" y="906780"/>
                </a:lnTo>
                <a:lnTo>
                  <a:pt x="4408932" y="838200"/>
                </a:lnTo>
                <a:lnTo>
                  <a:pt x="4653534" y="754380"/>
                </a:lnTo>
                <a:lnTo>
                  <a:pt x="4897374" y="653796"/>
                </a:lnTo>
                <a:lnTo>
                  <a:pt x="5141976" y="598932"/>
                </a:lnTo>
                <a:lnTo>
                  <a:pt x="5385816" y="523494"/>
                </a:lnTo>
                <a:lnTo>
                  <a:pt x="5629656" y="424434"/>
                </a:lnTo>
                <a:lnTo>
                  <a:pt x="5874258" y="301752"/>
                </a:lnTo>
                <a:lnTo>
                  <a:pt x="6118097" y="188976"/>
                </a:lnTo>
                <a:lnTo>
                  <a:pt x="6362700" y="143256"/>
                </a:lnTo>
                <a:lnTo>
                  <a:pt x="6606540" y="100584"/>
                </a:lnTo>
                <a:lnTo>
                  <a:pt x="6850380" y="58674"/>
                </a:lnTo>
                <a:lnTo>
                  <a:pt x="7094982" y="14478"/>
                </a:ln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063990" y="2404110"/>
            <a:ext cx="101346" cy="101346"/>
          </a:xfrm>
          <a:custGeom>
            <a:avLst/>
            <a:gdLst/>
            <a:ahLst/>
            <a:cxnLst/>
            <a:rect l="l" t="t" r="r" b="b"/>
            <a:pathLst>
              <a:path w="101346" h="101346">
                <a:moveTo>
                  <a:pt x="101346" y="50673"/>
                </a:moveTo>
                <a:cubicBezTo>
                  <a:pt x="101346" y="78613"/>
                  <a:pt x="78613" y="101346"/>
                  <a:pt x="50673" y="101346"/>
                </a:cubicBezTo>
                <a:cubicBezTo>
                  <a:pt x="22733" y="101346"/>
                  <a:pt x="0" y="78613"/>
                  <a:pt x="0" y="50673"/>
                </a:cubicBezTo>
                <a:cubicBezTo>
                  <a:pt x="0" y="22733"/>
                  <a:pt x="22733" y="0"/>
                  <a:pt x="50673" y="0"/>
                </a:cubicBezTo>
                <a:cubicBezTo>
                  <a:pt x="78613" y="0"/>
                  <a:pt x="101346" y="22733"/>
                  <a:pt x="101346" y="50673"/>
                </a:cubicBez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412480" y="3697187"/>
            <a:ext cx="967129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384,671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475980" y="2549398"/>
            <a:ext cx="966978" cy="270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419,246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46100" y="5329047"/>
            <a:ext cx="934288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325,000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46100" y="4532503"/>
            <a:ext cx="934288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350,000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46100" y="3736212"/>
            <a:ext cx="934288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375,000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46100" y="2939923"/>
            <a:ext cx="934288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400,000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46100" y="2143632"/>
            <a:ext cx="934288" cy="243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425,000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7" y="5651246"/>
            <a:ext cx="403606" cy="423291"/>
          </a:xfrm>
          <a:prstGeom prst="rect">
            <a:avLst/>
          </a:prstGeom>
        </p:spPr>
      </p:pic>
      <p:pic>
        <p:nvPicPr>
          <p:cNvPr id="6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85" y="5652262"/>
            <a:ext cx="418592" cy="422275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5641086"/>
            <a:ext cx="411988" cy="433451"/>
          </a:xfrm>
          <a:prstGeom prst="rect">
            <a:avLst/>
          </a:prstGeom>
        </p:spPr>
      </p:pic>
      <p:pic>
        <p:nvPicPr>
          <p:cNvPr id="6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15" y="5655691"/>
            <a:ext cx="404494" cy="418846"/>
          </a:xfrm>
          <a:prstGeom prst="rect">
            <a:avLst/>
          </a:prstGeom>
        </p:spPr>
      </p:pic>
      <p:pic>
        <p:nvPicPr>
          <p:cNvPr id="6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0" y="5652643"/>
            <a:ext cx="405510" cy="421894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45" y="5651246"/>
            <a:ext cx="403606" cy="423291"/>
          </a:xfrm>
          <a:prstGeom prst="rect">
            <a:avLst/>
          </a:prstGeom>
        </p:spPr>
      </p:pic>
      <p:pic>
        <p:nvPicPr>
          <p:cNvPr id="66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60" y="5652262"/>
            <a:ext cx="418592" cy="422275"/>
          </a:xfrm>
          <a:prstGeom prst="rect">
            <a:avLst/>
          </a:prstGeom>
        </p:spPr>
      </p:pic>
      <p:pic>
        <p:nvPicPr>
          <p:cNvPr id="67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48" y="5641086"/>
            <a:ext cx="411988" cy="433451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63" y="5655691"/>
            <a:ext cx="404495" cy="418846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78" y="5652643"/>
            <a:ext cx="405511" cy="421894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93" y="5651246"/>
            <a:ext cx="403606" cy="423291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07" y="5652262"/>
            <a:ext cx="418592" cy="422275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23" y="5641086"/>
            <a:ext cx="411988" cy="433451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38" y="5655691"/>
            <a:ext cx="404368" cy="418846"/>
          </a:xfrm>
          <a:prstGeom prst="rect">
            <a:avLst/>
          </a:prstGeom>
        </p:spPr>
      </p:pic>
      <p:pic>
        <p:nvPicPr>
          <p:cNvPr id="74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26" y="5652643"/>
            <a:ext cx="405638" cy="421894"/>
          </a:xfrm>
          <a:prstGeom prst="rect">
            <a:avLst/>
          </a:prstGeom>
        </p:spPr>
      </p:pic>
      <p:pic>
        <p:nvPicPr>
          <p:cNvPr id="75" name="Image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41" y="5651246"/>
            <a:ext cx="403733" cy="423291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2216404" y="1733804"/>
            <a:ext cx="5521960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b="1" spc="10" dirty="0">
                <a:solidFill>
                  <a:srgbClr val="001427"/>
                </a:solidFill>
                <a:latin typeface="Arial"/>
                <a:cs typeface="Arial"/>
              </a:rPr>
              <a:t>Regional Population Projection, 2010-2040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2992374" y="6363462"/>
            <a:ext cx="272796" cy="28956"/>
          </a:xfrm>
          <a:custGeom>
            <a:avLst/>
            <a:gdLst/>
            <a:ahLst/>
            <a:cxnLst/>
            <a:rect l="l" t="t" r="r" b="b"/>
            <a:pathLst>
              <a:path w="272796" h="28956">
                <a:moveTo>
                  <a:pt x="14478" y="14478"/>
                </a:moveTo>
                <a:lnTo>
                  <a:pt x="258318" y="14478"/>
                </a:lnTo>
              </a:path>
            </a:pathLst>
          </a:custGeom>
          <a:ln w="28956">
            <a:solidFill>
              <a:srgbClr val="80808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3276600" y="6235155"/>
            <a:ext cx="1414380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SDC Forecast</a:t>
            </a:r>
            <a:endParaRPr sz="1700"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4888230" y="6363462"/>
            <a:ext cx="272796" cy="28956"/>
          </a:xfrm>
          <a:custGeom>
            <a:avLst/>
            <a:gdLst/>
            <a:ahLst/>
            <a:cxnLst/>
            <a:rect l="l" t="t" r="r" b="b"/>
            <a:pathLst>
              <a:path w="272796" h="28956">
                <a:moveTo>
                  <a:pt x="14478" y="14478"/>
                </a:moveTo>
                <a:lnTo>
                  <a:pt x="258318" y="14478"/>
                </a:ln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5172964" y="6235155"/>
            <a:ext cx="1808955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Baseline Forecast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820407" cy="8234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The Baseline Forecast projects that the Region will see growth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of 44,400 employees between 2015 and 2040, up to 286,300 total employees,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including 7,660 spin-off jobs throughout the Region as a result of the DMC.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19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48640" y="6694461"/>
            <a:ext cx="1243214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Source: Census, ACS</a:t>
            </a:r>
            <a:endParaRPr sz="900">
              <a:latin typeface="Arial"/>
              <a:cs typeface="Arial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463296" y="1638300"/>
            <a:ext cx="8947404" cy="4996434"/>
          </a:xfrm>
          <a:custGeom>
            <a:avLst/>
            <a:gdLst/>
            <a:ahLst/>
            <a:cxnLst/>
            <a:rect l="l" t="t" r="r" b="b"/>
            <a:pathLst>
              <a:path w="8947404" h="4996434">
                <a:moveTo>
                  <a:pt x="0" y="4996434"/>
                </a:moveTo>
                <a:lnTo>
                  <a:pt x="0" y="0"/>
                </a:lnTo>
                <a:lnTo>
                  <a:pt x="8947404" y="0"/>
                </a:lnTo>
                <a:lnTo>
                  <a:pt x="8947404" y="4996434"/>
                </a:lnTo>
                <a:lnTo>
                  <a:pt x="0" y="49964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663446" y="5458206"/>
            <a:ext cx="7578852" cy="9906"/>
          </a:xfrm>
          <a:custGeom>
            <a:avLst/>
            <a:gdLst/>
            <a:ahLst/>
            <a:cxnLst/>
            <a:rect l="l" t="t" r="r" b="b"/>
            <a:pathLst>
              <a:path w="7578852" h="9906">
                <a:moveTo>
                  <a:pt x="4953" y="4953"/>
                </a:moveTo>
                <a:lnTo>
                  <a:pt x="7573899" y="4953"/>
                </a:lnTo>
              </a:path>
            </a:pathLst>
          </a:custGeom>
          <a:ln w="9906">
            <a:solidFill>
              <a:srgbClr val="DDDDD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776222" y="3585209"/>
            <a:ext cx="7353300" cy="972312"/>
          </a:xfrm>
          <a:custGeom>
            <a:avLst/>
            <a:gdLst/>
            <a:ahLst/>
            <a:cxnLst/>
            <a:rect l="l" t="t" r="r" b="b"/>
            <a:pathLst>
              <a:path w="7353300" h="972312">
                <a:moveTo>
                  <a:pt x="14478" y="957835"/>
                </a:moveTo>
                <a:lnTo>
                  <a:pt x="259079" y="855727"/>
                </a:lnTo>
                <a:lnTo>
                  <a:pt x="502920" y="742951"/>
                </a:lnTo>
                <a:lnTo>
                  <a:pt x="746760" y="681229"/>
                </a:lnTo>
                <a:lnTo>
                  <a:pt x="991362" y="643129"/>
                </a:lnTo>
                <a:lnTo>
                  <a:pt x="1235202" y="537973"/>
                </a:lnTo>
                <a:lnTo>
                  <a:pt x="1479804" y="371856"/>
                </a:lnTo>
                <a:lnTo>
                  <a:pt x="1723643" y="259843"/>
                </a:lnTo>
                <a:lnTo>
                  <a:pt x="1967484" y="166879"/>
                </a:lnTo>
                <a:lnTo>
                  <a:pt x="2212086" y="85344"/>
                </a:lnTo>
                <a:lnTo>
                  <a:pt x="2455926" y="96775"/>
                </a:lnTo>
                <a:lnTo>
                  <a:pt x="2700528" y="124206"/>
                </a:lnTo>
                <a:lnTo>
                  <a:pt x="2944368" y="176023"/>
                </a:lnTo>
                <a:lnTo>
                  <a:pt x="3188208" y="192025"/>
                </a:lnTo>
                <a:lnTo>
                  <a:pt x="3432810" y="207265"/>
                </a:lnTo>
                <a:lnTo>
                  <a:pt x="3676650" y="202693"/>
                </a:lnTo>
                <a:lnTo>
                  <a:pt x="3921252" y="207265"/>
                </a:lnTo>
                <a:lnTo>
                  <a:pt x="4165092" y="214123"/>
                </a:lnTo>
                <a:lnTo>
                  <a:pt x="4408932" y="204979"/>
                </a:lnTo>
                <a:lnTo>
                  <a:pt x="4653534" y="187453"/>
                </a:lnTo>
                <a:lnTo>
                  <a:pt x="4897374" y="160021"/>
                </a:lnTo>
                <a:lnTo>
                  <a:pt x="5141976" y="151639"/>
                </a:lnTo>
                <a:lnTo>
                  <a:pt x="5385816" y="144781"/>
                </a:lnTo>
                <a:lnTo>
                  <a:pt x="5629656" y="140971"/>
                </a:lnTo>
                <a:lnTo>
                  <a:pt x="5874258" y="131065"/>
                </a:lnTo>
                <a:lnTo>
                  <a:pt x="6118097" y="113539"/>
                </a:lnTo>
                <a:lnTo>
                  <a:pt x="6362700" y="114300"/>
                </a:lnTo>
                <a:lnTo>
                  <a:pt x="6606540" y="98299"/>
                </a:lnTo>
                <a:lnTo>
                  <a:pt x="6850380" y="76200"/>
                </a:lnTo>
                <a:lnTo>
                  <a:pt x="7094982" y="48769"/>
                </a:lnTo>
                <a:lnTo>
                  <a:pt x="7338822" y="14479"/>
                </a:lnTo>
              </a:path>
            </a:pathLst>
          </a:custGeom>
          <a:ln w="28956">
            <a:solidFill>
              <a:srgbClr val="80808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63990" y="3548634"/>
            <a:ext cx="101346" cy="101346"/>
          </a:xfrm>
          <a:custGeom>
            <a:avLst/>
            <a:gdLst/>
            <a:ahLst/>
            <a:cxnLst/>
            <a:rect l="l" t="t" r="r" b="b"/>
            <a:pathLst>
              <a:path w="101346" h="101346">
                <a:moveTo>
                  <a:pt x="101346" y="50673"/>
                </a:moveTo>
                <a:cubicBezTo>
                  <a:pt x="101346" y="78612"/>
                  <a:pt x="78613" y="101346"/>
                  <a:pt x="50673" y="101346"/>
                </a:cubicBezTo>
                <a:cubicBezTo>
                  <a:pt x="22733" y="101346"/>
                  <a:pt x="0" y="78612"/>
                  <a:pt x="0" y="50673"/>
                </a:cubicBezTo>
                <a:cubicBezTo>
                  <a:pt x="0" y="22733"/>
                  <a:pt x="22733" y="0"/>
                  <a:pt x="50673" y="0"/>
                </a:cubicBezTo>
                <a:cubicBezTo>
                  <a:pt x="78613" y="0"/>
                  <a:pt x="101346" y="22733"/>
                  <a:pt x="101346" y="50673"/>
                </a:cubicBez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776222" y="2693669"/>
            <a:ext cx="7353300" cy="1863852"/>
          </a:xfrm>
          <a:custGeom>
            <a:avLst/>
            <a:gdLst/>
            <a:ahLst/>
            <a:cxnLst/>
            <a:rect l="l" t="t" r="r" b="b"/>
            <a:pathLst>
              <a:path w="7353300" h="1863852">
                <a:moveTo>
                  <a:pt x="14478" y="1849375"/>
                </a:moveTo>
                <a:lnTo>
                  <a:pt x="259079" y="1747267"/>
                </a:lnTo>
                <a:lnTo>
                  <a:pt x="502920" y="1634491"/>
                </a:lnTo>
                <a:lnTo>
                  <a:pt x="746760" y="1572769"/>
                </a:lnTo>
                <a:lnTo>
                  <a:pt x="991362" y="1534669"/>
                </a:lnTo>
                <a:lnTo>
                  <a:pt x="1235202" y="1429513"/>
                </a:lnTo>
                <a:lnTo>
                  <a:pt x="1479804" y="1242823"/>
                </a:lnTo>
                <a:lnTo>
                  <a:pt x="1723643" y="1100329"/>
                </a:lnTo>
                <a:lnTo>
                  <a:pt x="1967484" y="992125"/>
                </a:lnTo>
                <a:lnTo>
                  <a:pt x="2212086" y="908305"/>
                </a:lnTo>
                <a:lnTo>
                  <a:pt x="2455926" y="911352"/>
                </a:lnTo>
                <a:lnTo>
                  <a:pt x="2700528" y="928117"/>
                </a:lnTo>
                <a:lnTo>
                  <a:pt x="2944368" y="967740"/>
                </a:lnTo>
                <a:lnTo>
                  <a:pt x="3188208" y="959359"/>
                </a:lnTo>
                <a:lnTo>
                  <a:pt x="3432810" y="887731"/>
                </a:lnTo>
                <a:lnTo>
                  <a:pt x="3676650" y="850393"/>
                </a:lnTo>
                <a:lnTo>
                  <a:pt x="3921252" y="818389"/>
                </a:lnTo>
                <a:lnTo>
                  <a:pt x="4165092" y="777241"/>
                </a:lnTo>
                <a:lnTo>
                  <a:pt x="4408932" y="721615"/>
                </a:lnTo>
                <a:lnTo>
                  <a:pt x="4653534" y="655321"/>
                </a:lnTo>
                <a:lnTo>
                  <a:pt x="4897374" y="574549"/>
                </a:lnTo>
                <a:lnTo>
                  <a:pt x="5141976" y="495301"/>
                </a:lnTo>
                <a:lnTo>
                  <a:pt x="5385816" y="409195"/>
                </a:lnTo>
                <a:lnTo>
                  <a:pt x="5629656" y="311659"/>
                </a:lnTo>
                <a:lnTo>
                  <a:pt x="5874258" y="200407"/>
                </a:lnTo>
                <a:lnTo>
                  <a:pt x="6118097" y="166117"/>
                </a:lnTo>
                <a:lnTo>
                  <a:pt x="6362700" y="147067"/>
                </a:lnTo>
                <a:lnTo>
                  <a:pt x="6606540" y="119635"/>
                </a:lnTo>
                <a:lnTo>
                  <a:pt x="6850380" y="88393"/>
                </a:lnTo>
                <a:lnTo>
                  <a:pt x="7094982" y="54103"/>
                </a:lnTo>
                <a:lnTo>
                  <a:pt x="7338822" y="14479"/>
                </a:ln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63990" y="2657094"/>
            <a:ext cx="101346" cy="101346"/>
          </a:xfrm>
          <a:custGeom>
            <a:avLst/>
            <a:gdLst/>
            <a:ahLst/>
            <a:cxnLst/>
            <a:rect l="l" t="t" r="r" b="b"/>
            <a:pathLst>
              <a:path w="101346" h="101346">
                <a:moveTo>
                  <a:pt x="101346" y="50673"/>
                </a:moveTo>
                <a:cubicBezTo>
                  <a:pt x="101346" y="78613"/>
                  <a:pt x="78613" y="101346"/>
                  <a:pt x="50673" y="101346"/>
                </a:cubicBezTo>
                <a:cubicBezTo>
                  <a:pt x="22733" y="101346"/>
                  <a:pt x="0" y="78613"/>
                  <a:pt x="0" y="50673"/>
                </a:cubicBezTo>
                <a:cubicBezTo>
                  <a:pt x="0" y="22733"/>
                  <a:pt x="22733" y="0"/>
                  <a:pt x="50673" y="0"/>
                </a:cubicBezTo>
                <a:cubicBezTo>
                  <a:pt x="78613" y="0"/>
                  <a:pt x="101346" y="22733"/>
                  <a:pt x="101346" y="50673"/>
                </a:cubicBez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475980" y="3671025"/>
            <a:ext cx="967129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258,396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470392" y="2788883"/>
            <a:ext cx="967129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286,342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46100" y="5334127"/>
            <a:ext cx="934288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200,000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46100" y="4536567"/>
            <a:ext cx="934288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225,000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46100" y="3739006"/>
            <a:ext cx="934288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250,000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46100" y="2941193"/>
            <a:ext cx="934288" cy="243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275,000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46100" y="2143632"/>
            <a:ext cx="934288" cy="243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001427"/>
                </a:solidFill>
                <a:latin typeface="Arial"/>
                <a:cs typeface="Arial"/>
              </a:rPr>
              <a:t> 300,000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7" y="5656580"/>
            <a:ext cx="403606" cy="423164"/>
          </a:xfrm>
          <a:prstGeom prst="rect">
            <a:avLst/>
          </a:prstGeom>
        </p:spPr>
      </p:pic>
      <p:pic>
        <p:nvPicPr>
          <p:cNvPr id="7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85" y="5657596"/>
            <a:ext cx="418592" cy="422148"/>
          </a:xfrm>
          <a:prstGeom prst="rect">
            <a:avLst/>
          </a:prstGeom>
        </p:spPr>
      </p:pic>
      <p:pic>
        <p:nvPicPr>
          <p:cNvPr id="7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5646293"/>
            <a:ext cx="411988" cy="433451"/>
          </a:xfrm>
          <a:prstGeom prst="rect">
            <a:avLst/>
          </a:prstGeom>
        </p:spPr>
      </p:pic>
      <p:pic>
        <p:nvPicPr>
          <p:cNvPr id="8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15" y="5660898"/>
            <a:ext cx="404494" cy="418846"/>
          </a:xfrm>
          <a:prstGeom prst="rect">
            <a:avLst/>
          </a:prstGeom>
        </p:spPr>
      </p:pic>
      <p:pic>
        <p:nvPicPr>
          <p:cNvPr id="81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0" y="5657977"/>
            <a:ext cx="405510" cy="421767"/>
          </a:xfrm>
          <a:prstGeom prst="rect">
            <a:avLst/>
          </a:prstGeom>
        </p:spPr>
      </p:pic>
      <p:pic>
        <p:nvPicPr>
          <p:cNvPr id="8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45" y="5656580"/>
            <a:ext cx="403606" cy="423164"/>
          </a:xfrm>
          <a:prstGeom prst="rect">
            <a:avLst/>
          </a:prstGeom>
        </p:spPr>
      </p:pic>
      <p:pic>
        <p:nvPicPr>
          <p:cNvPr id="8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60" y="5657596"/>
            <a:ext cx="418592" cy="422148"/>
          </a:xfrm>
          <a:prstGeom prst="rect">
            <a:avLst/>
          </a:prstGeom>
        </p:spPr>
      </p:pic>
      <p:pic>
        <p:nvPicPr>
          <p:cNvPr id="84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48" y="5646293"/>
            <a:ext cx="411988" cy="433451"/>
          </a:xfrm>
          <a:prstGeom prst="rect">
            <a:avLst/>
          </a:prstGeom>
        </p:spPr>
      </p:pic>
      <p:pic>
        <p:nvPicPr>
          <p:cNvPr id="85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63" y="5660898"/>
            <a:ext cx="404495" cy="418846"/>
          </a:xfrm>
          <a:prstGeom prst="rect">
            <a:avLst/>
          </a:prstGeom>
        </p:spPr>
      </p:pic>
      <p:pic>
        <p:nvPicPr>
          <p:cNvPr id="86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78" y="5657977"/>
            <a:ext cx="405511" cy="421767"/>
          </a:xfrm>
          <a:prstGeom prst="rect">
            <a:avLst/>
          </a:prstGeom>
        </p:spPr>
      </p:pic>
      <p:sp>
        <p:nvSpPr>
          <p:cNvPr id="124" name="object 124"/>
          <p:cNvSpPr/>
          <p:nvPr/>
        </p:nvSpPr>
        <p:spPr>
          <a:xfrm>
            <a:off x="6293993" y="5656580"/>
            <a:ext cx="403606" cy="423164"/>
          </a:xfrm>
          <a:custGeom>
            <a:avLst/>
            <a:gdLst/>
            <a:ahLst/>
            <a:cxnLst/>
            <a:rect l="l" t="t" r="r" b="b"/>
            <a:pathLst>
              <a:path w="403606" h="423164">
                <a:moveTo>
                  <a:pt x="99060" y="379476"/>
                </a:moveTo>
                <a:lnTo>
                  <a:pt x="137414" y="341122"/>
                </a:lnTo>
                <a:lnTo>
                  <a:pt x="150749" y="354584"/>
                </a:lnTo>
                <a:lnTo>
                  <a:pt x="82169" y="423164"/>
                </a:lnTo>
                <a:lnTo>
                  <a:pt x="78867" y="317500"/>
                </a:lnTo>
                <a:cubicBezTo>
                  <a:pt x="78486" y="309499"/>
                  <a:pt x="75819" y="302895"/>
                  <a:pt x="70739" y="297942"/>
                </a:cubicBezTo>
                <a:cubicBezTo>
                  <a:pt x="64770" y="291973"/>
                  <a:pt x="57658" y="288798"/>
                  <a:pt x="49276" y="288544"/>
                </a:cubicBezTo>
                <a:cubicBezTo>
                  <a:pt x="40767" y="288163"/>
                  <a:pt x="33909" y="290703"/>
                  <a:pt x="28448" y="296291"/>
                </a:cubicBezTo>
                <a:cubicBezTo>
                  <a:pt x="23876" y="300736"/>
                  <a:pt x="21082" y="306451"/>
                  <a:pt x="19939" y="313309"/>
                </a:cubicBezTo>
                <a:cubicBezTo>
                  <a:pt x="18923" y="320167"/>
                  <a:pt x="20828" y="327279"/>
                  <a:pt x="25654" y="334518"/>
                </a:cubicBezTo>
                <a:lnTo>
                  <a:pt x="12319" y="347726"/>
                </a:lnTo>
                <a:cubicBezTo>
                  <a:pt x="3810" y="336550"/>
                  <a:pt x="0" y="324993"/>
                  <a:pt x="1016" y="312928"/>
                </a:cubicBezTo>
                <a:cubicBezTo>
                  <a:pt x="2032" y="300990"/>
                  <a:pt x="6858" y="290576"/>
                  <a:pt x="15748" y="281813"/>
                </a:cubicBezTo>
                <a:cubicBezTo>
                  <a:pt x="24511" y="273050"/>
                  <a:pt x="35560" y="268859"/>
                  <a:pt x="49022" y="269240"/>
                </a:cubicBezTo>
                <a:cubicBezTo>
                  <a:pt x="62484" y="269621"/>
                  <a:pt x="73914" y="274574"/>
                  <a:pt x="83439" y="283972"/>
                </a:cubicBezTo>
                <a:cubicBezTo>
                  <a:pt x="88011" y="288544"/>
                  <a:pt x="91313" y="293624"/>
                  <a:pt x="93599" y="299085"/>
                </a:cubicBezTo>
                <a:cubicBezTo>
                  <a:pt x="95758" y="304546"/>
                  <a:pt x="96901" y="311658"/>
                  <a:pt x="97155" y="320294"/>
                </a:cubicBezTo>
                <a:close/>
                <a:moveTo>
                  <a:pt x="104140" y="193421"/>
                </a:moveTo>
                <a:cubicBezTo>
                  <a:pt x="115189" y="182372"/>
                  <a:pt x="129159" y="178308"/>
                  <a:pt x="145923" y="181229"/>
                </a:cubicBezTo>
                <a:cubicBezTo>
                  <a:pt x="162814" y="184277"/>
                  <a:pt x="179070" y="193675"/>
                  <a:pt x="194945" y="209550"/>
                </a:cubicBezTo>
                <a:cubicBezTo>
                  <a:pt x="211328" y="225933"/>
                  <a:pt x="220725" y="242824"/>
                  <a:pt x="223012" y="259969"/>
                </a:cubicBezTo>
                <a:cubicBezTo>
                  <a:pt x="225298" y="277114"/>
                  <a:pt x="221234" y="290957"/>
                  <a:pt x="210820" y="301371"/>
                </a:cubicBezTo>
                <a:cubicBezTo>
                  <a:pt x="200025" y="312166"/>
                  <a:pt x="185928" y="316230"/>
                  <a:pt x="168783" y="313436"/>
                </a:cubicBezTo>
                <a:cubicBezTo>
                  <a:pt x="151638" y="310642"/>
                  <a:pt x="135382" y="301498"/>
                  <a:pt x="120015" y="286131"/>
                </a:cubicBezTo>
                <a:cubicBezTo>
                  <a:pt x="102870" y="268986"/>
                  <a:pt x="93218" y="251968"/>
                  <a:pt x="91059" y="235077"/>
                </a:cubicBezTo>
                <a:cubicBezTo>
                  <a:pt x="88900" y="218059"/>
                  <a:pt x="92964" y="204470"/>
                  <a:pt x="103251" y="194183"/>
                </a:cubicBezTo>
                <a:close/>
                <a:moveTo>
                  <a:pt x="180467" y="223774"/>
                </a:moveTo>
                <a:cubicBezTo>
                  <a:pt x="169037" y="212344"/>
                  <a:pt x="157480" y="205232"/>
                  <a:pt x="145669" y="202438"/>
                </a:cubicBezTo>
                <a:cubicBezTo>
                  <a:pt x="133858" y="199644"/>
                  <a:pt x="124587" y="201549"/>
                  <a:pt x="117856" y="208407"/>
                </a:cubicBezTo>
                <a:cubicBezTo>
                  <a:pt x="110871" y="215392"/>
                  <a:pt x="108712" y="224663"/>
                  <a:pt x="111506" y="236347"/>
                </a:cubicBezTo>
                <a:cubicBezTo>
                  <a:pt x="114427" y="248031"/>
                  <a:pt x="121666" y="259715"/>
                  <a:pt x="133604" y="271526"/>
                </a:cubicBezTo>
                <a:cubicBezTo>
                  <a:pt x="145288" y="283337"/>
                  <a:pt x="156972" y="290576"/>
                  <a:pt x="168529" y="293116"/>
                </a:cubicBezTo>
                <a:cubicBezTo>
                  <a:pt x="180213" y="295783"/>
                  <a:pt x="189484" y="293624"/>
                  <a:pt x="196596" y="286512"/>
                </a:cubicBezTo>
                <a:cubicBezTo>
                  <a:pt x="203454" y="279654"/>
                  <a:pt x="205359" y="270383"/>
                  <a:pt x="202438" y="258826"/>
                </a:cubicBezTo>
                <a:cubicBezTo>
                  <a:pt x="199517" y="247142"/>
                  <a:pt x="192151" y="235458"/>
                  <a:pt x="180467" y="223774"/>
                </a:cubicBezTo>
                <a:close/>
                <a:moveTo>
                  <a:pt x="201295" y="148209"/>
                </a:moveTo>
                <a:lnTo>
                  <a:pt x="186563" y="162941"/>
                </a:lnTo>
                <a:cubicBezTo>
                  <a:pt x="179070" y="153543"/>
                  <a:pt x="176022" y="143764"/>
                  <a:pt x="177165" y="133604"/>
                </a:cubicBezTo>
                <a:cubicBezTo>
                  <a:pt x="178435" y="123444"/>
                  <a:pt x="183134" y="114300"/>
                  <a:pt x="191262" y="106172"/>
                </a:cubicBezTo>
                <a:cubicBezTo>
                  <a:pt x="200533" y="96901"/>
                  <a:pt x="210947" y="91821"/>
                  <a:pt x="222376" y="91059"/>
                </a:cubicBezTo>
                <a:cubicBezTo>
                  <a:pt x="233807" y="90297"/>
                  <a:pt x="243459" y="93853"/>
                  <a:pt x="251460" y="101854"/>
                </a:cubicBezTo>
                <a:cubicBezTo>
                  <a:pt x="261366" y="111760"/>
                  <a:pt x="263906" y="124460"/>
                  <a:pt x="259080" y="139827"/>
                </a:cubicBezTo>
                <a:cubicBezTo>
                  <a:pt x="276987" y="133985"/>
                  <a:pt x="291338" y="136525"/>
                  <a:pt x="302133" y="147320"/>
                </a:cubicBezTo>
                <a:cubicBezTo>
                  <a:pt x="310514" y="155702"/>
                  <a:pt x="314579" y="166243"/>
                  <a:pt x="314325" y="178816"/>
                </a:cubicBezTo>
                <a:cubicBezTo>
                  <a:pt x="314071" y="191389"/>
                  <a:pt x="309499" y="202184"/>
                  <a:pt x="300609" y="211074"/>
                </a:cubicBezTo>
                <a:cubicBezTo>
                  <a:pt x="291719" y="219964"/>
                  <a:pt x="281813" y="225425"/>
                  <a:pt x="270891" y="227457"/>
                </a:cubicBezTo>
                <a:cubicBezTo>
                  <a:pt x="259969" y="229489"/>
                  <a:pt x="248666" y="226695"/>
                  <a:pt x="236982" y="219202"/>
                </a:cubicBezTo>
                <a:lnTo>
                  <a:pt x="251968" y="204089"/>
                </a:lnTo>
                <a:cubicBezTo>
                  <a:pt x="265684" y="211328"/>
                  <a:pt x="277495" y="209804"/>
                  <a:pt x="287655" y="199771"/>
                </a:cubicBezTo>
                <a:cubicBezTo>
                  <a:pt x="292862" y="194564"/>
                  <a:pt x="295529" y="188341"/>
                  <a:pt x="295783" y="180848"/>
                </a:cubicBezTo>
                <a:cubicBezTo>
                  <a:pt x="296163" y="173482"/>
                  <a:pt x="293878" y="167386"/>
                  <a:pt x="289179" y="162687"/>
                </a:cubicBezTo>
                <a:cubicBezTo>
                  <a:pt x="284225" y="157734"/>
                  <a:pt x="277875" y="154940"/>
                  <a:pt x="270256" y="154432"/>
                </a:cubicBezTo>
                <a:cubicBezTo>
                  <a:pt x="262636" y="153797"/>
                  <a:pt x="254635" y="157480"/>
                  <a:pt x="246380" y="165354"/>
                </a:cubicBezTo>
                <a:lnTo>
                  <a:pt x="233934" y="152908"/>
                </a:lnTo>
                <a:cubicBezTo>
                  <a:pt x="240030" y="146558"/>
                  <a:pt x="243332" y="140208"/>
                  <a:pt x="243967" y="133858"/>
                </a:cubicBezTo>
                <a:cubicBezTo>
                  <a:pt x="244475" y="127381"/>
                  <a:pt x="242570" y="121920"/>
                  <a:pt x="237998" y="117348"/>
                </a:cubicBezTo>
                <a:cubicBezTo>
                  <a:pt x="233299" y="112649"/>
                  <a:pt x="227711" y="110363"/>
                  <a:pt x="221234" y="110363"/>
                </a:cubicBezTo>
                <a:cubicBezTo>
                  <a:pt x="214630" y="110363"/>
                  <a:pt x="209042" y="112776"/>
                  <a:pt x="204343" y="117348"/>
                </a:cubicBezTo>
                <a:cubicBezTo>
                  <a:pt x="199898" y="121793"/>
                  <a:pt x="197485" y="126492"/>
                  <a:pt x="197104" y="131318"/>
                </a:cubicBezTo>
                <a:cubicBezTo>
                  <a:pt x="196723" y="136144"/>
                  <a:pt x="198120" y="141732"/>
                  <a:pt x="201295" y="148209"/>
                </a:cubicBezTo>
                <a:close/>
                <a:moveTo>
                  <a:pt x="282448" y="14986"/>
                </a:moveTo>
                <a:cubicBezTo>
                  <a:pt x="293497" y="3937"/>
                  <a:pt x="307467" y="0"/>
                  <a:pt x="324231" y="2921"/>
                </a:cubicBezTo>
                <a:cubicBezTo>
                  <a:pt x="341122" y="5969"/>
                  <a:pt x="357505" y="15367"/>
                  <a:pt x="373253" y="31242"/>
                </a:cubicBezTo>
                <a:cubicBezTo>
                  <a:pt x="389763" y="47625"/>
                  <a:pt x="399034" y="64389"/>
                  <a:pt x="401320" y="81534"/>
                </a:cubicBezTo>
                <a:cubicBezTo>
                  <a:pt x="403606" y="98806"/>
                  <a:pt x="399542" y="112522"/>
                  <a:pt x="389128" y="122936"/>
                </a:cubicBezTo>
                <a:cubicBezTo>
                  <a:pt x="378333" y="133858"/>
                  <a:pt x="364363" y="137795"/>
                  <a:pt x="347218" y="135128"/>
                </a:cubicBezTo>
                <a:cubicBezTo>
                  <a:pt x="330073" y="132334"/>
                  <a:pt x="313689" y="123190"/>
                  <a:pt x="298323" y="107696"/>
                </a:cubicBezTo>
                <a:cubicBezTo>
                  <a:pt x="281178" y="90678"/>
                  <a:pt x="271525" y="73660"/>
                  <a:pt x="269367" y="56642"/>
                </a:cubicBezTo>
                <a:cubicBezTo>
                  <a:pt x="267208" y="39751"/>
                  <a:pt x="271399" y="26162"/>
                  <a:pt x="281686" y="15748"/>
                </a:cubicBezTo>
                <a:close/>
                <a:moveTo>
                  <a:pt x="358775" y="45466"/>
                </a:moveTo>
                <a:cubicBezTo>
                  <a:pt x="347472" y="34036"/>
                  <a:pt x="335788" y="26924"/>
                  <a:pt x="324104" y="24130"/>
                </a:cubicBezTo>
                <a:cubicBezTo>
                  <a:pt x="312293" y="21209"/>
                  <a:pt x="303022" y="23241"/>
                  <a:pt x="296163" y="29972"/>
                </a:cubicBezTo>
                <a:cubicBezTo>
                  <a:pt x="289179" y="36957"/>
                  <a:pt x="287147" y="46355"/>
                  <a:pt x="289941" y="58039"/>
                </a:cubicBezTo>
                <a:cubicBezTo>
                  <a:pt x="292735" y="69596"/>
                  <a:pt x="300100" y="81407"/>
                  <a:pt x="311912" y="93218"/>
                </a:cubicBezTo>
                <a:cubicBezTo>
                  <a:pt x="323596" y="105029"/>
                  <a:pt x="335280" y="112141"/>
                  <a:pt x="346837" y="114808"/>
                </a:cubicBezTo>
                <a:cubicBezTo>
                  <a:pt x="358521" y="117475"/>
                  <a:pt x="367792" y="115316"/>
                  <a:pt x="374904" y="108204"/>
                </a:cubicBezTo>
                <a:cubicBezTo>
                  <a:pt x="381762" y="101346"/>
                  <a:pt x="383794" y="92075"/>
                  <a:pt x="380746" y="80391"/>
                </a:cubicBezTo>
                <a:cubicBezTo>
                  <a:pt x="377825" y="68834"/>
                  <a:pt x="370459" y="57150"/>
                  <a:pt x="358775" y="45466"/>
                </a:cubicBezTo>
                <a:close/>
              </a:path>
            </a:pathLst>
          </a:custGeom>
          <a:solidFill>
            <a:srgbClr val="00142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7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307" y="5657596"/>
            <a:ext cx="418592" cy="422148"/>
          </a:xfrm>
          <a:prstGeom prst="rect">
            <a:avLst/>
          </a:prstGeom>
        </p:spPr>
      </p:pic>
      <p:pic>
        <p:nvPicPr>
          <p:cNvPr id="88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23" y="5646293"/>
            <a:ext cx="411988" cy="433451"/>
          </a:xfrm>
          <a:prstGeom prst="rect">
            <a:avLst/>
          </a:prstGeom>
        </p:spPr>
      </p:pic>
      <p:pic>
        <p:nvPicPr>
          <p:cNvPr id="89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38" y="5660898"/>
            <a:ext cx="404368" cy="418846"/>
          </a:xfrm>
          <a:prstGeom prst="rect">
            <a:avLst/>
          </a:prstGeom>
        </p:spPr>
      </p:pic>
      <p:pic>
        <p:nvPicPr>
          <p:cNvPr id="90" name="Imag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26" y="5657977"/>
            <a:ext cx="405638" cy="421767"/>
          </a:xfrm>
          <a:prstGeom prst="rect">
            <a:avLst/>
          </a:prstGeom>
        </p:spPr>
      </p:pic>
      <p:pic>
        <p:nvPicPr>
          <p:cNvPr id="91" name="Imag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41" y="5656580"/>
            <a:ext cx="403733" cy="423164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2108962" y="1733804"/>
            <a:ext cx="5736843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b="1" spc="10" dirty="0">
                <a:solidFill>
                  <a:srgbClr val="001427"/>
                </a:solidFill>
                <a:latin typeface="Arial"/>
                <a:cs typeface="Arial"/>
              </a:rPr>
              <a:t>Regional Employment Projection, 2010-2040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2992374" y="6368796"/>
            <a:ext cx="272796" cy="28956"/>
          </a:xfrm>
          <a:custGeom>
            <a:avLst/>
            <a:gdLst/>
            <a:ahLst/>
            <a:cxnLst/>
            <a:rect l="l" t="t" r="r" b="b"/>
            <a:pathLst>
              <a:path w="272796" h="28956">
                <a:moveTo>
                  <a:pt x="14478" y="14478"/>
                </a:moveTo>
                <a:lnTo>
                  <a:pt x="258318" y="14478"/>
                </a:lnTo>
              </a:path>
            </a:pathLst>
          </a:custGeom>
          <a:ln w="28956">
            <a:solidFill>
              <a:srgbClr val="80808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3276600" y="6240489"/>
            <a:ext cx="1414380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SDC Forecast</a:t>
            </a:r>
            <a:endParaRPr sz="1700">
              <a:latin typeface="Arial"/>
              <a:cs typeface="Arial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4888230" y="6368796"/>
            <a:ext cx="272796" cy="28956"/>
          </a:xfrm>
          <a:custGeom>
            <a:avLst/>
            <a:gdLst/>
            <a:ahLst/>
            <a:cxnLst/>
            <a:rect l="l" t="t" r="r" b="b"/>
            <a:pathLst>
              <a:path w="272796" h="28956">
                <a:moveTo>
                  <a:pt x="14478" y="14478"/>
                </a:moveTo>
                <a:lnTo>
                  <a:pt x="258318" y="14478"/>
                </a:ln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5172964" y="6240489"/>
            <a:ext cx="1808955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Baseline Forecast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03738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While communities throughout the Region are faced with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distinct challenges and opportunities, three primary policy areas can be addressed at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the regional-scale for maximum impact.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20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9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" y="2042922"/>
            <a:ext cx="2921508" cy="4315206"/>
          </a:xfrm>
          <a:prstGeom prst="rect">
            <a:avLst/>
          </a:prstGeom>
        </p:spPr>
      </p:pic>
      <p:pic>
        <p:nvPicPr>
          <p:cNvPr id="9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09" y="2041398"/>
            <a:ext cx="2921507" cy="4298442"/>
          </a:xfrm>
          <a:prstGeom prst="rect">
            <a:avLst/>
          </a:prstGeom>
        </p:spPr>
      </p:pic>
      <p:pic>
        <p:nvPicPr>
          <p:cNvPr id="9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0" y="2041398"/>
            <a:ext cx="2922270" cy="4316730"/>
          </a:xfrm>
          <a:prstGeom prst="rect">
            <a:avLst/>
          </a:prstGeom>
        </p:spPr>
      </p:pic>
      <p:sp>
        <p:nvSpPr>
          <p:cNvPr id="127" name="object 127"/>
          <p:cNvSpPr/>
          <p:nvPr/>
        </p:nvSpPr>
        <p:spPr>
          <a:xfrm>
            <a:off x="461010" y="2042922"/>
            <a:ext cx="2907029" cy="4315206"/>
          </a:xfrm>
          <a:custGeom>
            <a:avLst/>
            <a:gdLst/>
            <a:ahLst/>
            <a:cxnLst/>
            <a:rect l="l" t="t" r="r" b="b"/>
            <a:pathLst>
              <a:path w="2907029" h="4315206">
                <a:moveTo>
                  <a:pt x="0" y="4315206"/>
                </a:moveTo>
                <a:lnTo>
                  <a:pt x="0" y="0"/>
                </a:lnTo>
                <a:lnTo>
                  <a:pt x="2907029" y="0"/>
                </a:lnTo>
                <a:lnTo>
                  <a:pt x="2907029" y="4315206"/>
                </a:lnTo>
                <a:lnTo>
                  <a:pt x="0" y="4315206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286510" y="4044696"/>
            <a:ext cx="1337462" cy="324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HOUSING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3469386" y="2041398"/>
            <a:ext cx="2913126" cy="4315206"/>
          </a:xfrm>
          <a:custGeom>
            <a:avLst/>
            <a:gdLst/>
            <a:ahLst/>
            <a:cxnLst/>
            <a:rect l="l" t="t" r="r" b="b"/>
            <a:pathLst>
              <a:path w="2913126" h="4315206">
                <a:moveTo>
                  <a:pt x="0" y="4315206"/>
                </a:moveTo>
                <a:lnTo>
                  <a:pt x="0" y="0"/>
                </a:lnTo>
                <a:lnTo>
                  <a:pt x="2913126" y="0"/>
                </a:lnTo>
                <a:lnTo>
                  <a:pt x="2913126" y="4315206"/>
                </a:lnTo>
                <a:lnTo>
                  <a:pt x="0" y="4315206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3712464" y="4043172"/>
            <a:ext cx="2506980" cy="324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b="1" spc="10" dirty="0">
                <a:solidFill>
                  <a:srgbClr val="FFFFFF"/>
                </a:solidFill>
                <a:latin typeface="Arial"/>
                <a:cs typeface="Arial"/>
              </a:rPr>
              <a:t>TRANSPORTATION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492240" y="2041398"/>
            <a:ext cx="2921508" cy="4315206"/>
          </a:xfrm>
          <a:custGeom>
            <a:avLst/>
            <a:gdLst/>
            <a:ahLst/>
            <a:cxnLst/>
            <a:rect l="l" t="t" r="r" b="b"/>
            <a:pathLst>
              <a:path w="2921508" h="4315206">
                <a:moveTo>
                  <a:pt x="0" y="4315206"/>
                </a:moveTo>
                <a:lnTo>
                  <a:pt x="0" y="0"/>
                </a:lnTo>
                <a:lnTo>
                  <a:pt x="2921508" y="0"/>
                </a:lnTo>
                <a:lnTo>
                  <a:pt x="2921508" y="4315206"/>
                </a:lnTo>
                <a:lnTo>
                  <a:pt x="0" y="4315206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6983730" y="4043172"/>
            <a:ext cx="2021129" cy="324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LABOR SUPPLY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689850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Communities throughout the Region have identified the need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for increased and diversified housing, though local market conditions and regulatory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barriers impede supply.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21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9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" y="2042922"/>
            <a:ext cx="2921508" cy="4315206"/>
          </a:xfrm>
          <a:prstGeom prst="rect">
            <a:avLst/>
          </a:prstGeom>
        </p:spPr>
      </p:pic>
      <p:sp>
        <p:nvSpPr>
          <p:cNvPr id="130" name="object 130"/>
          <p:cNvSpPr/>
          <p:nvPr/>
        </p:nvSpPr>
        <p:spPr>
          <a:xfrm>
            <a:off x="461010" y="2042922"/>
            <a:ext cx="2907029" cy="4315206"/>
          </a:xfrm>
          <a:custGeom>
            <a:avLst/>
            <a:gdLst/>
            <a:ahLst/>
            <a:cxnLst/>
            <a:rect l="l" t="t" r="r" b="b"/>
            <a:pathLst>
              <a:path w="2907029" h="4315206">
                <a:moveTo>
                  <a:pt x="0" y="4315206"/>
                </a:moveTo>
                <a:lnTo>
                  <a:pt x="0" y="0"/>
                </a:lnTo>
                <a:lnTo>
                  <a:pt x="2907029" y="0"/>
                </a:lnTo>
                <a:lnTo>
                  <a:pt x="2907029" y="4315206"/>
                </a:lnTo>
                <a:lnTo>
                  <a:pt x="0" y="4315206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286510" y="4044696"/>
            <a:ext cx="1337462" cy="324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HOUSING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716528" y="2098524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059428" y="2111211"/>
            <a:ext cx="5181744" cy="8801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Between 2009 and 2016, the Region needed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121212"/>
                </a:solidFill>
                <a:latin typeface="Arial"/>
                <a:cs typeface="Arial"/>
              </a:rPr>
              <a:t>5,500 housing units to meet the population’s needs,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exceeding </a:t>
            </a:r>
            <a:r>
              <a:rPr sz="2000" b="1" spc="10" dirty="0">
                <a:solidFill>
                  <a:srgbClr val="121212"/>
                </a:solidFill>
                <a:latin typeface="Arial"/>
                <a:cs typeface="Arial"/>
              </a:rPr>
              <a:t>new construction by 1,900 units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716528" y="3165577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059428" y="3178265"/>
            <a:ext cx="5288570" cy="8800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The </a:t>
            </a:r>
            <a:r>
              <a:rPr sz="2000" b="1" spc="10" dirty="0">
                <a:solidFill>
                  <a:srgbClr val="121212"/>
                </a:solidFill>
                <a:latin typeface="Arial"/>
                <a:cs typeface="Arial"/>
              </a:rPr>
              <a:t>DMC Development Plan </a:t>
            </a: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estimates that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between 2,300 and 3,100 new housing units will be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needed in the Development District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716528" y="4232378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059428" y="4245065"/>
            <a:ext cx="5169134" cy="11849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121212"/>
                </a:solidFill>
                <a:latin typeface="Arial"/>
                <a:cs typeface="Arial"/>
              </a:rPr>
              <a:t>Plainview </a:t>
            </a:r>
            <a:r>
              <a:rPr sz="1970" spc="10" dirty="0">
                <a:solidFill>
                  <a:srgbClr val="121212"/>
                </a:solidFill>
                <a:latin typeface="Arial"/>
                <a:cs typeface="Arial"/>
              </a:rPr>
              <a:t>identified the need for more than </a:t>
            </a:r>
            <a:r>
              <a:rPr sz="1970" b="1" spc="10" dirty="0">
                <a:solidFill>
                  <a:srgbClr val="121212"/>
                </a:solidFill>
                <a:latin typeface="Arial"/>
                <a:cs typeface="Arial"/>
              </a:rPr>
              <a:t>350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10" b="1" spc="10" dirty="0">
                <a:solidFill>
                  <a:srgbClr val="121212"/>
                </a:solidFill>
                <a:latin typeface="Arial"/>
                <a:cs typeface="Arial"/>
              </a:rPr>
              <a:t>units </a:t>
            </a:r>
            <a:r>
              <a:rPr sz="1910" spc="10" dirty="0">
                <a:solidFill>
                  <a:srgbClr val="121212"/>
                </a:solidFill>
                <a:latin typeface="Arial"/>
                <a:cs typeface="Arial"/>
              </a:rPr>
              <a:t>by 2025, and </a:t>
            </a:r>
            <a:r>
              <a:rPr sz="1910" b="1" spc="10" dirty="0">
                <a:solidFill>
                  <a:srgbClr val="121212"/>
                </a:solidFill>
                <a:latin typeface="Arial"/>
                <a:cs typeface="Arial"/>
              </a:rPr>
              <a:t>Red Wing </a:t>
            </a:r>
            <a:r>
              <a:rPr sz="1910" spc="10" dirty="0">
                <a:solidFill>
                  <a:srgbClr val="121212"/>
                </a:solidFill>
                <a:latin typeface="Arial"/>
                <a:cs typeface="Arial"/>
              </a:rPr>
              <a:t>reports demand for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121212"/>
                </a:solidFill>
                <a:latin typeface="Arial"/>
                <a:cs typeface="Arial"/>
              </a:rPr>
              <a:t>460 senior housing units </a:t>
            </a:r>
            <a:r>
              <a:rPr sz="1970" spc="10" dirty="0">
                <a:solidFill>
                  <a:srgbClr val="121212"/>
                </a:solidFill>
                <a:latin typeface="Arial"/>
                <a:cs typeface="Arial"/>
              </a:rPr>
              <a:t>by 2020 based on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current trends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716528" y="5604232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059428" y="5616919"/>
            <a:ext cx="5244738" cy="11848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Responding to limited development, </a:t>
            </a:r>
            <a:r>
              <a:rPr sz="2000" b="1" spc="10" dirty="0">
                <a:solidFill>
                  <a:srgbClr val="121212"/>
                </a:solidFill>
                <a:latin typeface="Arial"/>
                <a:cs typeface="Arial"/>
              </a:rPr>
              <a:t>Austin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implemented a </a:t>
            </a:r>
            <a:r>
              <a:rPr sz="1820" b="1" spc="10" dirty="0">
                <a:solidFill>
                  <a:srgbClr val="121212"/>
                </a:solidFill>
                <a:latin typeface="Arial"/>
                <a:cs typeface="Arial"/>
              </a:rPr>
              <a:t>5-year property tax abatement </a:t>
            </a: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for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new home construction, and </a:t>
            </a:r>
            <a:r>
              <a:rPr sz="1820" b="1" spc="10" dirty="0">
                <a:solidFill>
                  <a:srgbClr val="121212"/>
                </a:solidFill>
                <a:latin typeface="Arial"/>
                <a:cs typeface="Arial"/>
              </a:rPr>
              <a:t>Lanesboro </a:t>
            </a: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is looking to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allow </a:t>
            </a:r>
            <a:r>
              <a:rPr sz="1820" b="1" spc="10" dirty="0">
                <a:solidFill>
                  <a:srgbClr val="121212"/>
                </a:solidFill>
                <a:latin typeface="Arial"/>
                <a:cs typeface="Arial"/>
              </a:rPr>
              <a:t>infill development </a:t>
            </a: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to address housing needs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849617" cy="10307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90" b="1" spc="10" dirty="0">
                <a:solidFill>
                  <a:srgbClr val="4472C4"/>
                </a:solidFill>
                <a:latin typeface="Arial"/>
                <a:cs typeface="Arial"/>
              </a:rPr>
              <a:t>PROJECT OVERVIEW | 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A State grant appropriation through DEED provided funding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for SEMLM and CEDA to understand economic impacts facing Southeast Minnesota (the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Region). Findings from this study will enable communities to prepare for both future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economic challenges and opportunities.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210808" y="7311084"/>
            <a:ext cx="3365090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56782" y="4310634"/>
            <a:ext cx="21463" cy="384810"/>
          </a:xfrm>
          <a:custGeom>
            <a:avLst/>
            <a:gdLst/>
            <a:ahLst/>
            <a:cxnLst/>
            <a:rect l="l" t="t" r="r" b="b"/>
            <a:pathLst>
              <a:path w="21463" h="384810">
                <a:moveTo>
                  <a:pt x="11938" y="37528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586994" y="2312888"/>
            <a:ext cx="2050545" cy="9399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98524">
              <a:lnSpc>
                <a:spcPct val="100000"/>
              </a:lnSpc>
            </a:pPr>
            <a:r>
              <a:rPr sz="2150" spc="10" dirty="0">
                <a:solidFill>
                  <a:srgbClr val="001427"/>
                </a:solidFill>
                <a:latin typeface="Arial"/>
                <a:cs typeface="Arial"/>
              </a:rPr>
              <a:t>Working in</a:t>
            </a:r>
            <a:endParaRPr sz="2100">
              <a:latin typeface="Arial"/>
              <a:cs typeface="Arial"/>
            </a:endParaRPr>
          </a:p>
          <a:p>
            <a:pPr marL="120395">
              <a:lnSpc>
                <a:spcPct val="100000"/>
              </a:lnSpc>
            </a:pPr>
            <a:r>
              <a:rPr sz="2120" spc="10" dirty="0">
                <a:solidFill>
                  <a:srgbClr val="001427"/>
                </a:solidFill>
                <a:latin typeface="Arial"/>
                <a:cs typeface="Arial"/>
              </a:rPr>
              <a:t>partnership with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60+ municipalities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52013" y="3998595"/>
            <a:ext cx="6068568" cy="321564"/>
          </a:xfrm>
          <a:custGeom>
            <a:avLst/>
            <a:gdLst/>
            <a:ahLst/>
            <a:cxnLst/>
            <a:rect l="l" t="t" r="r" b="b"/>
            <a:pathLst>
              <a:path w="6068568" h="321564">
                <a:moveTo>
                  <a:pt x="0" y="321564"/>
                </a:moveTo>
                <a:lnTo>
                  <a:pt x="0" y="0"/>
                </a:lnTo>
                <a:lnTo>
                  <a:pt x="6068568" y="0"/>
                </a:lnTo>
                <a:lnTo>
                  <a:pt x="6068568" y="321564"/>
                </a:lnTo>
                <a:lnTo>
                  <a:pt x="0" y="321564"/>
                </a:lnTo>
                <a:close/>
              </a:path>
            </a:pathLst>
          </a:custGeom>
          <a:solidFill>
            <a:srgbClr val="FFFFFF">
              <a:alpha val="70196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42488" y="3989070"/>
            <a:ext cx="6087618" cy="340614"/>
          </a:xfrm>
          <a:custGeom>
            <a:avLst/>
            <a:gdLst/>
            <a:ahLst/>
            <a:cxnLst/>
            <a:rect l="l" t="t" r="r" b="b"/>
            <a:pathLst>
              <a:path w="6087618" h="340614">
                <a:moveTo>
                  <a:pt x="9525" y="331089"/>
                </a:moveTo>
                <a:lnTo>
                  <a:pt x="9525" y="9525"/>
                </a:lnTo>
                <a:lnTo>
                  <a:pt x="6078093" y="9525"/>
                </a:lnTo>
                <a:lnTo>
                  <a:pt x="6078093" y="331089"/>
                </a:lnTo>
                <a:lnTo>
                  <a:pt x="9525" y="331089"/>
                </a:lnTo>
                <a:close/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3712464" y="4016882"/>
            <a:ext cx="5011140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00" spc="10" dirty="0">
                <a:solidFill>
                  <a:srgbClr val="001427"/>
                </a:solidFill>
                <a:latin typeface="Arial"/>
                <a:cs typeface="Arial"/>
              </a:rPr>
              <a:t>PROJECT DIRECTION &amp; STAKEHOLDER ENGAGEMENT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28" y="2209800"/>
            <a:ext cx="2193797" cy="1133856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43" y="2350770"/>
            <a:ext cx="2333243" cy="1000506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6" y="5192268"/>
            <a:ext cx="2898648" cy="78638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601718" y="4676394"/>
            <a:ext cx="3507486" cy="1737360"/>
          </a:xfrm>
          <a:custGeom>
            <a:avLst/>
            <a:gdLst/>
            <a:ahLst/>
            <a:cxnLst/>
            <a:rect l="l" t="t" r="r" b="b"/>
            <a:pathLst>
              <a:path w="3507486" h="1737360">
                <a:moveTo>
                  <a:pt x="9525" y="1727835"/>
                </a:moveTo>
                <a:lnTo>
                  <a:pt x="9525" y="9525"/>
                </a:lnTo>
                <a:lnTo>
                  <a:pt x="3497961" y="9525"/>
                </a:lnTo>
                <a:lnTo>
                  <a:pt x="3497961" y="1727835"/>
                </a:lnTo>
                <a:lnTo>
                  <a:pt x="9525" y="1727835"/>
                </a:lnTo>
                <a:close/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8"/>
          <p:cNvSpPr/>
          <p:nvPr/>
        </p:nvSpPr>
        <p:spPr>
          <a:xfrm>
            <a:off x="6454902" y="1910334"/>
            <a:ext cx="2775204" cy="1742694"/>
          </a:xfrm>
          <a:custGeom>
            <a:avLst/>
            <a:gdLst/>
            <a:ahLst/>
            <a:cxnLst/>
            <a:rect l="l" t="t" r="r" b="b"/>
            <a:pathLst>
              <a:path w="2775204" h="1742694">
                <a:moveTo>
                  <a:pt x="9525" y="1733169"/>
                </a:moveTo>
                <a:lnTo>
                  <a:pt x="9525" y="9525"/>
                </a:lnTo>
                <a:lnTo>
                  <a:pt x="2765679" y="9525"/>
                </a:lnTo>
                <a:lnTo>
                  <a:pt x="2765679" y="1733169"/>
                </a:lnTo>
                <a:lnTo>
                  <a:pt x="9525" y="1733169"/>
                </a:lnTo>
                <a:close/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9"/>
          <p:cNvSpPr/>
          <p:nvPr/>
        </p:nvSpPr>
        <p:spPr>
          <a:xfrm>
            <a:off x="3142488" y="1910334"/>
            <a:ext cx="2913888" cy="1732787"/>
          </a:xfrm>
          <a:custGeom>
            <a:avLst/>
            <a:gdLst/>
            <a:ahLst/>
            <a:cxnLst/>
            <a:rect l="l" t="t" r="r" b="b"/>
            <a:pathLst>
              <a:path w="2913888" h="1732787">
                <a:moveTo>
                  <a:pt x="9525" y="1723262"/>
                </a:moveTo>
                <a:lnTo>
                  <a:pt x="9525" y="9525"/>
                </a:lnTo>
                <a:lnTo>
                  <a:pt x="2904363" y="9525"/>
                </a:lnTo>
                <a:lnTo>
                  <a:pt x="2904363" y="1723262"/>
                </a:lnTo>
                <a:lnTo>
                  <a:pt x="9525" y="1723262"/>
                </a:lnTo>
                <a:close/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0"/>
          <p:cNvSpPr/>
          <p:nvPr/>
        </p:nvSpPr>
        <p:spPr>
          <a:xfrm>
            <a:off x="6245352" y="2767584"/>
            <a:ext cx="19050" cy="1250442"/>
          </a:xfrm>
          <a:custGeom>
            <a:avLst/>
            <a:gdLst/>
            <a:ahLst/>
            <a:cxnLst/>
            <a:rect l="l" t="t" r="r" b="b"/>
            <a:pathLst>
              <a:path w="19050" h="1250442">
                <a:moveTo>
                  <a:pt x="9525" y="1240917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1"/>
          <p:cNvSpPr/>
          <p:nvPr/>
        </p:nvSpPr>
        <p:spPr>
          <a:xfrm>
            <a:off x="2673096" y="1821942"/>
            <a:ext cx="286512" cy="1910334"/>
          </a:xfrm>
          <a:custGeom>
            <a:avLst/>
            <a:gdLst/>
            <a:ahLst/>
            <a:cxnLst/>
            <a:rect l="l" t="t" r="r" b="b"/>
            <a:pathLst>
              <a:path w="286512" h="1910334">
                <a:moveTo>
                  <a:pt x="276987" y="1900809"/>
                </a:moveTo>
                <a:cubicBezTo>
                  <a:pt x="203073" y="1900809"/>
                  <a:pt x="143256" y="1771142"/>
                  <a:pt x="143256" y="1611122"/>
                </a:cubicBezTo>
                <a:lnTo>
                  <a:pt x="143256" y="1224534"/>
                </a:lnTo>
                <a:cubicBezTo>
                  <a:pt x="143256" y="1064514"/>
                  <a:pt x="83439" y="934847"/>
                  <a:pt x="9525" y="934847"/>
                </a:cubicBezTo>
                <a:cubicBezTo>
                  <a:pt x="83439" y="934847"/>
                  <a:pt x="143256" y="805180"/>
                  <a:pt x="143256" y="645160"/>
                </a:cubicBezTo>
                <a:lnTo>
                  <a:pt x="143256" y="299212"/>
                </a:lnTo>
                <a:cubicBezTo>
                  <a:pt x="143256" y="139192"/>
                  <a:pt x="203073" y="9525"/>
                  <a:pt x="276987" y="9525"/>
                </a:cubicBez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37326" y="2767584"/>
            <a:ext cx="436626" cy="23876"/>
          </a:xfrm>
          <a:custGeom>
            <a:avLst/>
            <a:gdLst/>
            <a:ahLst/>
            <a:cxnLst/>
            <a:rect l="l" t="t" r="r" b="b"/>
            <a:pathLst>
              <a:path w="436626" h="23876">
                <a:moveTo>
                  <a:pt x="9525" y="9525"/>
                </a:moveTo>
                <a:lnTo>
                  <a:pt x="427101" y="14351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95259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9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Geographically large, the Region faces challenges providing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sufficient transportation options to connect the work force to employment opportunities.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22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9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" y="2041398"/>
            <a:ext cx="2921508" cy="4298442"/>
          </a:xfrm>
          <a:prstGeom prst="rect">
            <a:avLst/>
          </a:prstGeom>
        </p:spPr>
      </p:pic>
      <p:sp>
        <p:nvSpPr>
          <p:cNvPr id="131" name="object 131"/>
          <p:cNvSpPr/>
          <p:nvPr/>
        </p:nvSpPr>
        <p:spPr>
          <a:xfrm>
            <a:off x="468630" y="2041398"/>
            <a:ext cx="2913126" cy="4315206"/>
          </a:xfrm>
          <a:custGeom>
            <a:avLst/>
            <a:gdLst/>
            <a:ahLst/>
            <a:cxnLst/>
            <a:rect l="l" t="t" r="r" b="b"/>
            <a:pathLst>
              <a:path w="2913126" h="4315206">
                <a:moveTo>
                  <a:pt x="0" y="4315206"/>
                </a:moveTo>
                <a:lnTo>
                  <a:pt x="0" y="0"/>
                </a:lnTo>
                <a:lnTo>
                  <a:pt x="2913126" y="0"/>
                </a:lnTo>
                <a:lnTo>
                  <a:pt x="2913126" y="4315206"/>
                </a:lnTo>
                <a:lnTo>
                  <a:pt x="0" y="4315206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711962" y="4043172"/>
            <a:ext cx="2506980" cy="324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b="1" spc="10" dirty="0">
                <a:solidFill>
                  <a:srgbClr val="FFFFFF"/>
                </a:solidFill>
                <a:latin typeface="Arial"/>
                <a:cs typeface="Arial"/>
              </a:rPr>
              <a:t>TRANSPORTATION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716528" y="2098524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059428" y="2111211"/>
            <a:ext cx="4754119" cy="11851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Employers in the Region identified </a:t>
            </a:r>
            <a:r>
              <a:rPr sz="1820" b="1" spc="10" dirty="0">
                <a:solidFill>
                  <a:srgbClr val="121212"/>
                </a:solidFill>
                <a:latin typeface="Arial"/>
                <a:cs typeface="Arial"/>
              </a:rPr>
              <a:t>challenges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121212"/>
                </a:solidFill>
                <a:latin typeface="Arial"/>
                <a:cs typeface="Arial"/>
              </a:rPr>
              <a:t>retaining employees </a:t>
            </a:r>
            <a:r>
              <a:rPr sz="1970" spc="10" dirty="0">
                <a:solidFill>
                  <a:srgbClr val="121212"/>
                </a:solidFill>
                <a:latin typeface="Arial"/>
                <a:cs typeface="Arial"/>
              </a:rPr>
              <a:t>without an alternative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transportation system, due to the cost and time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burden of commutes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716528" y="3470377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059428" y="3483065"/>
            <a:ext cx="5309633" cy="8800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With the </a:t>
            </a:r>
            <a:r>
              <a:rPr sz="2000" b="1" spc="10" dirty="0">
                <a:solidFill>
                  <a:srgbClr val="121212"/>
                </a:solidFill>
                <a:latin typeface="Arial"/>
                <a:cs typeface="Arial"/>
              </a:rPr>
              <a:t>growth of  employment centers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121212"/>
                </a:solidFill>
                <a:latin typeface="Arial"/>
                <a:cs typeface="Arial"/>
              </a:rPr>
              <a:t>throughout the Region, more coordinated and robust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transportation options are needed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716528" y="4537178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059428" y="4549865"/>
            <a:ext cx="5075934" cy="8801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A regional transportation system can help connect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121212"/>
                </a:solidFill>
                <a:latin typeface="Arial"/>
                <a:cs typeface="Arial"/>
              </a:rPr>
              <a:t>employers to workers, addressing part of the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Region’s </a:t>
            </a:r>
            <a:r>
              <a:rPr sz="2000" b="1" spc="10" dirty="0">
                <a:solidFill>
                  <a:srgbClr val="121212"/>
                </a:solidFill>
                <a:latin typeface="Arial"/>
                <a:cs typeface="Arial"/>
              </a:rPr>
              <a:t>10,000 unfilled jobs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505953" cy="2983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Without affordable and accessible childcare, employment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5244" y="693636"/>
            <a:ext cx="8662632" cy="7584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options for the Region’s workforce are limited. This burden disproportionately impacts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manufacturing and agricultural industries because of the wages associated with these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industries.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23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0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" y="2041398"/>
            <a:ext cx="2921508" cy="4316730"/>
          </a:xfrm>
          <a:prstGeom prst="rect">
            <a:avLst/>
          </a:prstGeom>
        </p:spPr>
      </p:pic>
      <p:sp>
        <p:nvSpPr>
          <p:cNvPr id="132" name="object 132"/>
          <p:cNvSpPr/>
          <p:nvPr/>
        </p:nvSpPr>
        <p:spPr>
          <a:xfrm>
            <a:off x="481583" y="2041398"/>
            <a:ext cx="2922270" cy="4315206"/>
          </a:xfrm>
          <a:custGeom>
            <a:avLst/>
            <a:gdLst/>
            <a:ahLst/>
            <a:cxnLst/>
            <a:rect l="l" t="t" r="r" b="b"/>
            <a:pathLst>
              <a:path w="2922270" h="4315206">
                <a:moveTo>
                  <a:pt x="0" y="4315206"/>
                </a:moveTo>
                <a:lnTo>
                  <a:pt x="0" y="0"/>
                </a:lnTo>
                <a:lnTo>
                  <a:pt x="2922271" y="0"/>
                </a:lnTo>
                <a:lnTo>
                  <a:pt x="2922271" y="4315206"/>
                </a:lnTo>
                <a:lnTo>
                  <a:pt x="0" y="4315206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973074" y="4043172"/>
            <a:ext cx="2021129" cy="32491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LABOR SUPPLY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716528" y="2098524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059428" y="2111211"/>
            <a:ext cx="5303629" cy="8801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Nationally, more than </a:t>
            </a:r>
            <a:r>
              <a:rPr sz="1820" b="1" spc="10" dirty="0">
                <a:solidFill>
                  <a:srgbClr val="121212"/>
                </a:solidFill>
                <a:latin typeface="Arial"/>
                <a:cs typeface="Arial"/>
              </a:rPr>
              <a:t>60% of  households </a:t>
            </a: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with two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parents had both parents engaged in the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workforce, up from 40% in 1968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716528" y="3165577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059428" y="3178265"/>
            <a:ext cx="5080496" cy="8800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Among people aged 25-64 within the Region, the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121212"/>
                </a:solidFill>
                <a:latin typeface="Arial"/>
                <a:cs typeface="Arial"/>
              </a:rPr>
              <a:t>labor participation rate decreased </a:t>
            </a: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from 81% in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2001 to 75% in 2016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716528" y="4232378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059428" y="4245065"/>
            <a:ext cx="5119319" cy="11849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solidFill>
                  <a:srgbClr val="121212"/>
                </a:solidFill>
                <a:latin typeface="Arial"/>
                <a:cs typeface="Arial"/>
              </a:rPr>
              <a:t>A key barrier identified to labor participation is a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121212"/>
                </a:solidFill>
                <a:latin typeface="Arial"/>
                <a:cs typeface="Arial"/>
              </a:rPr>
              <a:t>lack of  family-friendly work policies</a:t>
            </a: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, including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121212"/>
                </a:solidFill>
                <a:latin typeface="Arial"/>
                <a:cs typeface="Arial"/>
              </a:rPr>
              <a:t>affordable childcare options and more flexible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121212"/>
                </a:solidFill>
                <a:latin typeface="Arial"/>
                <a:cs typeface="Arial"/>
              </a:rPr>
              <a:t>shift-times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716528" y="5604232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059428" y="5616919"/>
            <a:ext cx="5077340" cy="8800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121212"/>
                </a:solidFill>
                <a:latin typeface="Arial"/>
                <a:cs typeface="Arial"/>
              </a:rPr>
              <a:t>Communities, including Byron, Stewartville, Spring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Valley, and Lake City, are </a:t>
            </a:r>
            <a:r>
              <a:rPr sz="1820" b="1" spc="10" dirty="0">
                <a:solidFill>
                  <a:srgbClr val="121212"/>
                </a:solidFill>
                <a:latin typeface="Arial"/>
                <a:cs typeface="Arial"/>
              </a:rPr>
              <a:t>encouraging childcare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121212"/>
                </a:solidFill>
                <a:latin typeface="Arial"/>
                <a:cs typeface="Arial"/>
              </a:rPr>
              <a:t>development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01707" cy="7813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INITIATIVES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In addition to the baseline population and employment forecasts, this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Study analyzed the impacts of key regional trends and potential regional initiatives,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identified through stakeholder consultation, that will impact the Region’s future growth.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25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185410" y="4739640"/>
            <a:ext cx="4202430" cy="537972"/>
          </a:xfrm>
          <a:custGeom>
            <a:avLst/>
            <a:gdLst/>
            <a:ahLst/>
            <a:cxnLst/>
            <a:rect l="l" t="t" r="r" b="b"/>
            <a:pathLst>
              <a:path w="4202430" h="537972">
                <a:moveTo>
                  <a:pt x="16002" y="521970"/>
                </a:moveTo>
                <a:lnTo>
                  <a:pt x="16002" y="16002"/>
                </a:lnTo>
                <a:lnTo>
                  <a:pt x="4186428" y="16002"/>
                </a:lnTo>
                <a:lnTo>
                  <a:pt x="4186428" y="521970"/>
                </a:lnTo>
                <a:lnTo>
                  <a:pt x="16002" y="521970"/>
                </a:lnTo>
                <a:close/>
              </a:path>
            </a:pathLst>
          </a:custGeom>
          <a:ln w="3200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5688584" y="4878652"/>
            <a:ext cx="3265594" cy="271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Growth of Tourism &amp; Recreation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185410" y="3981450"/>
            <a:ext cx="4202430" cy="537210"/>
          </a:xfrm>
          <a:custGeom>
            <a:avLst/>
            <a:gdLst/>
            <a:ahLst/>
            <a:cxnLst/>
            <a:rect l="l" t="t" r="r" b="b"/>
            <a:pathLst>
              <a:path w="4202430" h="537210">
                <a:moveTo>
                  <a:pt x="16002" y="521208"/>
                </a:moveTo>
                <a:lnTo>
                  <a:pt x="16002" y="16002"/>
                </a:lnTo>
                <a:lnTo>
                  <a:pt x="4186428" y="16002"/>
                </a:lnTo>
                <a:lnTo>
                  <a:pt x="4186428" y="521208"/>
                </a:lnTo>
                <a:lnTo>
                  <a:pt x="16002" y="521208"/>
                </a:lnTo>
                <a:close/>
              </a:path>
            </a:pathLst>
          </a:custGeom>
          <a:ln w="3200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6131306" y="4119736"/>
            <a:ext cx="2381260" cy="2715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International Migration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185410" y="3222498"/>
            <a:ext cx="4202430" cy="537972"/>
          </a:xfrm>
          <a:custGeom>
            <a:avLst/>
            <a:gdLst/>
            <a:ahLst/>
            <a:cxnLst/>
            <a:rect l="l" t="t" r="r" b="b"/>
            <a:pathLst>
              <a:path w="4202430" h="537972">
                <a:moveTo>
                  <a:pt x="16002" y="521970"/>
                </a:moveTo>
                <a:lnTo>
                  <a:pt x="16002" y="16002"/>
                </a:lnTo>
                <a:lnTo>
                  <a:pt x="4186428" y="16002"/>
                </a:lnTo>
                <a:lnTo>
                  <a:pt x="4186428" y="521970"/>
                </a:lnTo>
                <a:lnTo>
                  <a:pt x="16002" y="521970"/>
                </a:lnTo>
                <a:close/>
              </a:path>
            </a:pathLst>
          </a:custGeom>
          <a:ln w="3200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5451602" y="3361509"/>
            <a:ext cx="3738980" cy="271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Demand for Regional Transportation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185410" y="2464308"/>
            <a:ext cx="4202430" cy="537972"/>
          </a:xfrm>
          <a:custGeom>
            <a:avLst/>
            <a:gdLst/>
            <a:ahLst/>
            <a:cxnLst/>
            <a:rect l="l" t="t" r="r" b="b"/>
            <a:pathLst>
              <a:path w="4202430" h="537972">
                <a:moveTo>
                  <a:pt x="16002" y="521970"/>
                </a:moveTo>
                <a:lnTo>
                  <a:pt x="16002" y="16002"/>
                </a:lnTo>
                <a:lnTo>
                  <a:pt x="4186428" y="16002"/>
                </a:lnTo>
                <a:lnTo>
                  <a:pt x="4186428" y="521970"/>
                </a:lnTo>
                <a:lnTo>
                  <a:pt x="16002" y="521970"/>
                </a:lnTo>
                <a:close/>
              </a:path>
            </a:pathLst>
          </a:custGeom>
          <a:ln w="3200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6604762" y="2603066"/>
            <a:ext cx="1434152" cy="271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Labor Supply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185410" y="1705356"/>
            <a:ext cx="4202430" cy="537972"/>
          </a:xfrm>
          <a:custGeom>
            <a:avLst/>
            <a:gdLst/>
            <a:ahLst/>
            <a:cxnLst/>
            <a:rect l="l" t="t" r="r" b="b"/>
            <a:pathLst>
              <a:path w="4202430" h="537972">
                <a:moveTo>
                  <a:pt x="16002" y="521970"/>
                </a:moveTo>
                <a:lnTo>
                  <a:pt x="16002" y="16002"/>
                </a:lnTo>
                <a:lnTo>
                  <a:pt x="4186428" y="16002"/>
                </a:lnTo>
                <a:lnTo>
                  <a:pt x="4186428" y="521970"/>
                </a:lnTo>
                <a:lnTo>
                  <a:pt x="16002" y="521970"/>
                </a:lnTo>
                <a:close/>
              </a:path>
            </a:pathLst>
          </a:custGeom>
          <a:ln w="3200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5925566" y="1844367"/>
            <a:ext cx="2792972" cy="271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Growing Need for Housing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461010" y="3229356"/>
            <a:ext cx="3348228" cy="2074926"/>
          </a:xfrm>
          <a:custGeom>
            <a:avLst/>
            <a:gdLst/>
            <a:ahLst/>
            <a:cxnLst/>
            <a:rect l="l" t="t" r="r" b="b"/>
            <a:pathLst>
              <a:path w="3348228" h="2074926">
                <a:moveTo>
                  <a:pt x="0" y="2074926"/>
                </a:moveTo>
                <a:lnTo>
                  <a:pt x="0" y="0"/>
                </a:lnTo>
                <a:lnTo>
                  <a:pt x="3348228" y="0"/>
                </a:lnTo>
                <a:lnTo>
                  <a:pt x="3348228" y="2074926"/>
                </a:lnTo>
                <a:lnTo>
                  <a:pt x="0" y="2074926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710946" y="3984317"/>
            <a:ext cx="2914625" cy="5776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760" b="1" spc="10" dirty="0">
                <a:solidFill>
                  <a:srgbClr val="FFFFFF"/>
                </a:solidFill>
                <a:latin typeface="Arial"/>
                <a:cs typeface="Arial"/>
              </a:rPr>
              <a:t>BASELINE POPULATION &amp;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FFFFFF"/>
                </a:solidFill>
                <a:latin typeface="Arial"/>
                <a:cs typeface="Arial"/>
              </a:rPr>
              <a:t>EMPLOYMENT FORECASTS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075938" y="4007395"/>
            <a:ext cx="474201" cy="5417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000" b="1" spc="10" dirty="0">
                <a:solidFill>
                  <a:srgbClr val="4472C4"/>
                </a:solidFill>
                <a:latin typeface="Arial"/>
                <a:cs typeface="Arial"/>
              </a:rPr>
              <a:t>+</a:t>
            </a:r>
            <a:endParaRPr sz="4000">
              <a:latin typeface="Arial"/>
              <a:cs typeface="Arial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4726686" y="1712214"/>
            <a:ext cx="323088" cy="5075682"/>
          </a:xfrm>
          <a:custGeom>
            <a:avLst/>
            <a:gdLst/>
            <a:ahLst/>
            <a:cxnLst/>
            <a:rect l="l" t="t" r="r" b="b"/>
            <a:pathLst>
              <a:path w="323088" h="5075682">
                <a:moveTo>
                  <a:pt x="313563" y="5066157"/>
                </a:moveTo>
                <a:cubicBezTo>
                  <a:pt x="229616" y="5066157"/>
                  <a:pt x="161544" y="4746752"/>
                  <a:pt x="161544" y="4352798"/>
                </a:cubicBezTo>
                <a:lnTo>
                  <a:pt x="161544" y="3251200"/>
                </a:lnTo>
                <a:cubicBezTo>
                  <a:pt x="161544" y="2857246"/>
                  <a:pt x="93472" y="2537841"/>
                  <a:pt x="9525" y="2537841"/>
                </a:cubicBezTo>
                <a:cubicBezTo>
                  <a:pt x="93472" y="2537841"/>
                  <a:pt x="161544" y="2218436"/>
                  <a:pt x="161544" y="1824482"/>
                </a:cubicBezTo>
                <a:lnTo>
                  <a:pt x="161544" y="722884"/>
                </a:lnTo>
                <a:cubicBezTo>
                  <a:pt x="161544" y="328930"/>
                  <a:pt x="229616" y="9525"/>
                  <a:pt x="313563" y="9525"/>
                </a:cubicBez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185410" y="6256782"/>
            <a:ext cx="4202430" cy="537210"/>
          </a:xfrm>
          <a:custGeom>
            <a:avLst/>
            <a:gdLst/>
            <a:ahLst/>
            <a:cxnLst/>
            <a:rect l="l" t="t" r="r" b="b"/>
            <a:pathLst>
              <a:path w="4202430" h="537210">
                <a:moveTo>
                  <a:pt x="16002" y="521208"/>
                </a:moveTo>
                <a:lnTo>
                  <a:pt x="16002" y="16002"/>
                </a:lnTo>
                <a:lnTo>
                  <a:pt x="4186428" y="16002"/>
                </a:lnTo>
                <a:lnTo>
                  <a:pt x="4186428" y="521208"/>
                </a:lnTo>
                <a:lnTo>
                  <a:pt x="16002" y="521208"/>
                </a:lnTo>
                <a:close/>
              </a:path>
            </a:pathLst>
          </a:custGeom>
          <a:ln w="3200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5859272" y="6395322"/>
            <a:ext cx="2926450" cy="2715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Agriculture &amp; Manufacturing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185410" y="5497830"/>
            <a:ext cx="4202430" cy="537972"/>
          </a:xfrm>
          <a:custGeom>
            <a:avLst/>
            <a:gdLst/>
            <a:ahLst/>
            <a:cxnLst/>
            <a:rect l="l" t="t" r="r" b="b"/>
            <a:pathLst>
              <a:path w="4202430" h="537972">
                <a:moveTo>
                  <a:pt x="16002" y="521970"/>
                </a:moveTo>
                <a:lnTo>
                  <a:pt x="16002" y="16002"/>
                </a:lnTo>
                <a:lnTo>
                  <a:pt x="4186428" y="16002"/>
                </a:lnTo>
                <a:lnTo>
                  <a:pt x="4186428" y="521970"/>
                </a:lnTo>
                <a:lnTo>
                  <a:pt x="16002" y="521970"/>
                </a:lnTo>
                <a:close/>
              </a:path>
            </a:pathLst>
          </a:custGeom>
          <a:ln w="3200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5942330" y="5637096"/>
            <a:ext cx="2759121" cy="271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latin typeface="Arial"/>
                <a:cs typeface="Arial"/>
              </a:rPr>
              <a:t>Healthcare Insurance Costs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610347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HOUSING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Municipalities and counties expressed the need for affordable housing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and diversified housing typologies as two significant issues facing their communities.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These challenges will be compounded by the growth of the DMC.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26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45338" y="6961632"/>
            <a:ext cx="7484313" cy="3453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49" i="1" spc="10" dirty="0">
                <a:solidFill>
                  <a:srgbClr val="808080"/>
                </a:solidFill>
                <a:latin typeface="Arial"/>
                <a:cs typeface="Arial"/>
              </a:rPr>
              <a:t>Notes: Average Household Size is 2.5; DMC projects the creation of  26,800-32,200 direct and 10,000-15,000 indirect jobs.</a:t>
            </a:r>
            <a:endParaRPr sz="1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i="1" spc="10" dirty="0">
                <a:solidFill>
                  <a:srgbClr val="808080"/>
                </a:solidFill>
                <a:latin typeface="Arial"/>
                <a:cs typeface="Arial"/>
              </a:rPr>
              <a:t>Source: ACS 5-Year, 2012-2016; DMC Integrate Studies; Emsi Economic Model; DMC Development Plan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51942" y="2056347"/>
            <a:ext cx="2553192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001427"/>
                </a:solidFill>
                <a:latin typeface="Arial"/>
                <a:cs typeface="Arial"/>
              </a:rPr>
              <a:t>EXISTING CONDITIONS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51942" y="2500860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4842" y="2513547"/>
            <a:ext cx="3161431" cy="14896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13.7k new residents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between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2009 and 2016, and </a:t>
            </a:r>
            <a:r>
              <a:rPr sz="2000" b="1" spc="10" dirty="0">
                <a:solidFill>
                  <a:srgbClr val="001427"/>
                </a:solidFill>
                <a:latin typeface="Arial"/>
                <a:cs typeface="Arial"/>
              </a:rPr>
              <a:t>only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3.6k new housing units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in the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same period, creating large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unmet demand.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51942" y="4177030"/>
            <a:ext cx="279400" cy="2832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4842" y="4189730"/>
            <a:ext cx="3090137" cy="14901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A </a:t>
            </a:r>
            <a:r>
              <a:rPr sz="1970" b="1" spc="10" dirty="0">
                <a:solidFill>
                  <a:srgbClr val="001427"/>
                </a:solidFill>
                <a:latin typeface="Arial"/>
                <a:cs typeface="Arial"/>
              </a:rPr>
              <a:t>lack of  diverse housing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b="1" spc="10" dirty="0">
                <a:solidFill>
                  <a:srgbClr val="001427"/>
                </a:solidFill>
                <a:latin typeface="Arial"/>
                <a:cs typeface="Arial"/>
              </a:rPr>
              <a:t>options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, especially for seniors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and young professionals,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exacerbates the already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restricted housing market.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768596" y="2056347"/>
            <a:ext cx="195536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001427"/>
                </a:solidFill>
                <a:latin typeface="Arial"/>
                <a:cs typeface="Arial"/>
              </a:rPr>
              <a:t>FUTURE GROWTH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768596" y="2500860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111496" y="2513547"/>
            <a:ext cx="4249612" cy="17889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With the implementation of the DMC,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anticipated to create </a:t>
            </a:r>
            <a:r>
              <a:rPr sz="1970" spc="10" dirty="0">
                <a:solidFill>
                  <a:srgbClr val="121212"/>
                </a:solidFill>
                <a:latin typeface="Arial"/>
                <a:cs typeface="Arial"/>
              </a:rPr>
              <a:t>between 37k and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121212"/>
                </a:solidFill>
                <a:latin typeface="Arial"/>
                <a:cs typeface="Arial"/>
              </a:rPr>
              <a:t>47k direct and indirect jobs in the region,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the </a:t>
            </a:r>
            <a:r>
              <a:rPr sz="1760" b="1" spc="10" dirty="0">
                <a:solidFill>
                  <a:srgbClr val="001427"/>
                </a:solidFill>
                <a:latin typeface="Arial"/>
                <a:cs typeface="Arial"/>
              </a:rPr>
              <a:t>current pace of  housing supply will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need to increase 2X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to meet the growing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workforce’s housing needs.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768596" y="4482314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111496" y="4495001"/>
            <a:ext cx="4266483" cy="14896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Without greater diversification of housing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options, </a:t>
            </a: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housing costs will rise and the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10" b="1" spc="10" dirty="0">
                <a:solidFill>
                  <a:srgbClr val="001427"/>
                </a:solidFill>
                <a:latin typeface="Arial"/>
                <a:cs typeface="Arial"/>
              </a:rPr>
              <a:t>labor pool may become restricted</a:t>
            </a: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, as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employees are unable to find affordable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housing proximate to workplaces.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4108323" y="2034159"/>
            <a:ext cx="477012" cy="4555236"/>
          </a:xfrm>
          <a:custGeom>
            <a:avLst/>
            <a:gdLst/>
            <a:ahLst/>
            <a:cxnLst/>
            <a:rect l="l" t="t" r="r" b="b"/>
            <a:pathLst>
              <a:path w="477012" h="4555236">
                <a:moveTo>
                  <a:pt x="0" y="0"/>
                </a:moveTo>
                <a:lnTo>
                  <a:pt x="68707" y="0"/>
                </a:lnTo>
                <a:lnTo>
                  <a:pt x="477012" y="2277618"/>
                </a:lnTo>
                <a:lnTo>
                  <a:pt x="68707" y="4555236"/>
                </a:lnTo>
                <a:lnTo>
                  <a:pt x="0" y="4555236"/>
                </a:lnTo>
                <a:lnTo>
                  <a:pt x="408305" y="227761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101845" y="2027682"/>
            <a:ext cx="489966" cy="4568190"/>
          </a:xfrm>
          <a:custGeom>
            <a:avLst/>
            <a:gdLst/>
            <a:ahLst/>
            <a:cxnLst/>
            <a:rect l="l" t="t" r="r" b="b"/>
            <a:pathLst>
              <a:path w="489966" h="4568190">
                <a:moveTo>
                  <a:pt x="6478" y="6477"/>
                </a:moveTo>
                <a:lnTo>
                  <a:pt x="75185" y="6477"/>
                </a:lnTo>
                <a:lnTo>
                  <a:pt x="483490" y="2284095"/>
                </a:lnTo>
                <a:lnTo>
                  <a:pt x="75185" y="4561713"/>
                </a:lnTo>
                <a:lnTo>
                  <a:pt x="6478" y="4561713"/>
                </a:lnTo>
                <a:lnTo>
                  <a:pt x="414783" y="2284095"/>
                </a:lnTo>
                <a:close/>
              </a:path>
            </a:pathLst>
          </a:custGeom>
          <a:ln w="1295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376413" cy="2983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90" b="1" spc="10" dirty="0">
                <a:solidFill>
                  <a:srgbClr val="4472C4"/>
                </a:solidFill>
                <a:latin typeface="Arial"/>
                <a:cs typeface="Arial"/>
              </a:rPr>
              <a:t>HOUSING | 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Historically, the Region has seen a 0.33% annual increase in housing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5244" y="693636"/>
            <a:ext cx="8894301" cy="5090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supply, compared to the Region’s population growth of 0.36%. This gap will increase as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the Region’s population grows, with significant demographic and economic impacts.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27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584188" y="1642491"/>
            <a:ext cx="2504767" cy="7923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001427"/>
                </a:solidFill>
                <a:latin typeface="Arial"/>
                <a:cs typeface="Arial"/>
              </a:rPr>
              <a:t>TOTAL IMPACTS BY 2040,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001427"/>
                </a:solidFill>
                <a:latin typeface="Arial"/>
                <a:cs typeface="Arial"/>
              </a:rPr>
              <a:t>WITHOUT REQUIRED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001427"/>
                </a:solidFill>
                <a:latin typeface="Arial"/>
                <a:cs typeface="Arial"/>
              </a:rPr>
              <a:t>HOUSING PRODUCTION: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973569" y="2773463"/>
            <a:ext cx="2321714" cy="650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C00000"/>
                </a:solidFill>
                <a:latin typeface="Arial"/>
                <a:cs typeface="Arial"/>
              </a:rPr>
              <a:t>(25,200)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351522" y="3481905"/>
            <a:ext cx="1498857" cy="3796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Residents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974331" y="4236974"/>
            <a:ext cx="2320137" cy="649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590" b="1" spc="10" dirty="0">
                <a:solidFill>
                  <a:srgbClr val="C00000"/>
                </a:solidFill>
                <a:latin typeface="Arial"/>
                <a:cs typeface="Arial"/>
              </a:rPr>
              <a:t>($4.14B)</a:t>
            </a:r>
            <a:endParaRPr sz="45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799834" y="4945417"/>
            <a:ext cx="2602715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Economic Output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974331" y="5669317"/>
            <a:ext cx="2321104" cy="650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590" b="1" spc="10" dirty="0">
                <a:solidFill>
                  <a:srgbClr val="C00000"/>
                </a:solidFill>
                <a:latin typeface="Arial"/>
                <a:cs typeface="Arial"/>
              </a:rPr>
              <a:t>($1.14B)</a:t>
            </a:r>
            <a:endParaRPr sz="45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411719" y="6378231"/>
            <a:ext cx="1378223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Earnings</a:t>
            </a:r>
            <a:endParaRPr sz="2500">
              <a:latin typeface="Arial"/>
              <a:cs typeface="Arial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1363980" y="2638806"/>
            <a:ext cx="3771900" cy="3486150"/>
          </a:xfrm>
          <a:custGeom>
            <a:avLst/>
            <a:gdLst/>
            <a:ahLst/>
            <a:cxnLst/>
            <a:rect l="l" t="t" r="r" b="b"/>
            <a:pathLst>
              <a:path w="3771900" h="3486150">
                <a:moveTo>
                  <a:pt x="0" y="2324100"/>
                </a:moveTo>
                <a:lnTo>
                  <a:pt x="1122426" y="2324100"/>
                </a:lnTo>
                <a:lnTo>
                  <a:pt x="1122426" y="3486150"/>
                </a:lnTo>
                <a:lnTo>
                  <a:pt x="0" y="3486150"/>
                </a:lnTo>
                <a:close/>
                <a:moveTo>
                  <a:pt x="2649473" y="0"/>
                </a:moveTo>
                <a:lnTo>
                  <a:pt x="3771900" y="0"/>
                </a:lnTo>
                <a:lnTo>
                  <a:pt x="3771900" y="3486150"/>
                </a:lnTo>
                <a:lnTo>
                  <a:pt x="2649473" y="348615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95884" y="6120384"/>
            <a:ext cx="5308854" cy="9906"/>
          </a:xfrm>
          <a:custGeom>
            <a:avLst/>
            <a:gdLst/>
            <a:ahLst/>
            <a:cxnLst/>
            <a:rect l="l" t="t" r="r" b="b"/>
            <a:pathLst>
              <a:path w="5308854" h="9906">
                <a:moveTo>
                  <a:pt x="4953" y="4953"/>
                </a:moveTo>
                <a:lnTo>
                  <a:pt x="5303901" y="4953"/>
                </a:lnTo>
              </a:path>
            </a:pathLst>
          </a:custGeom>
          <a:ln w="9906">
            <a:solidFill>
              <a:srgbClr val="DDDDD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1656588" y="5021035"/>
            <a:ext cx="672934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4,700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238244" y="2696427"/>
            <a:ext cx="80767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FFFFFF"/>
                </a:solidFill>
                <a:latin typeface="Arial"/>
                <a:cs typeface="Arial"/>
              </a:rPr>
              <a:t>14,100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917448" y="6271223"/>
            <a:ext cx="2085285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Housing Gap, 2017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567176" y="6271223"/>
            <a:ext cx="2085284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Housing Gap, 2040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1913635" y="1734021"/>
            <a:ext cx="2739964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Housing Gap, 2017-2040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48640" y="6694461"/>
            <a:ext cx="1151316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Source: ACS, REMI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24646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HOUSING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To address the growing demand for diversified and affordable housing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within the Southeast Region, communities can explore many options to help fill the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housing gap, including policy changes at different regulatory levels.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28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57200" y="1676400"/>
            <a:ext cx="4480560" cy="4914900"/>
          </a:xfrm>
          <a:custGeom>
            <a:avLst/>
            <a:gdLst/>
            <a:ahLst/>
            <a:cxnLst/>
            <a:rect l="l" t="t" r="r" b="b"/>
            <a:pathLst>
              <a:path w="4480560" h="4914900">
                <a:moveTo>
                  <a:pt x="0" y="4914900"/>
                </a:moveTo>
                <a:lnTo>
                  <a:pt x="0" y="0"/>
                </a:lnTo>
                <a:lnTo>
                  <a:pt x="4480560" y="0"/>
                </a:lnTo>
                <a:lnTo>
                  <a:pt x="4480560" y="4914900"/>
                </a:lnTo>
                <a:lnTo>
                  <a:pt x="0" y="4914900"/>
                </a:lnTo>
                <a:close/>
              </a:path>
            </a:pathLst>
          </a:custGeom>
          <a:solidFill>
            <a:srgbClr val="709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575816" y="1744799"/>
            <a:ext cx="2311187" cy="271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FFFFFF"/>
                </a:solidFill>
                <a:latin typeface="Arial"/>
                <a:cs typeface="Arial"/>
              </a:rPr>
              <a:t>MOUNT MORRIS, NY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48640" y="4788535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1539" y="4799965"/>
            <a:ext cx="3986962" cy="134096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solidFill>
                  <a:srgbClr val="FFFFFF"/>
                </a:solidFill>
                <a:latin typeface="Arial"/>
                <a:cs typeface="Arial"/>
              </a:rPr>
              <a:t>A downtown development program gave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private developers an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inventory of  all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buildings downtown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with detailed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property information </a:t>
            </a: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that helped catalyze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private investment.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5114544" y="1676400"/>
            <a:ext cx="4480560" cy="4914900"/>
          </a:xfrm>
          <a:custGeom>
            <a:avLst/>
            <a:gdLst/>
            <a:ahLst/>
            <a:cxnLst/>
            <a:rect l="l" t="t" r="r" b="b"/>
            <a:pathLst>
              <a:path w="4480560" h="4914900">
                <a:moveTo>
                  <a:pt x="0" y="4914900"/>
                </a:moveTo>
                <a:lnTo>
                  <a:pt x="0" y="0"/>
                </a:lnTo>
                <a:lnTo>
                  <a:pt x="4480560" y="0"/>
                </a:lnTo>
                <a:lnTo>
                  <a:pt x="4480560" y="4914900"/>
                </a:lnTo>
                <a:lnTo>
                  <a:pt x="0" y="4914900"/>
                </a:lnTo>
                <a:close/>
              </a:path>
            </a:pathLst>
          </a:custGeom>
          <a:solidFill>
            <a:srgbClr val="709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5759958" y="1744799"/>
            <a:ext cx="3255666" cy="271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FFFFFF"/>
                </a:solidFill>
                <a:latin typeface="Arial"/>
                <a:cs typeface="Arial"/>
              </a:rPr>
              <a:t>ACCESSORY DWELLING UNITS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205984" y="4788535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205984" y="4799965"/>
            <a:ext cx="4252215" cy="16153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4290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Seattle, WA, Portland, OR, and Santa</a:t>
            </a:r>
            <a:endParaRPr sz="18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Cruz, CA have had ADU policies in place</a:t>
            </a:r>
            <a:endParaRPr sz="16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for a number of years.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30" spc="10" dirty="0">
                <a:solidFill>
                  <a:srgbClr val="FFFFFF"/>
                </a:solidFill>
                <a:latin typeface="Arial"/>
                <a:cs typeface="Arial"/>
              </a:rPr>
              <a:t>•    The share of ADUs on all single-family lots</a:t>
            </a:r>
            <a:endParaRPr sz="15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among the selected national precedents</a:t>
            </a:r>
            <a:endParaRPr sz="16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ranges from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0.8% to 1.9%.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205990"/>
            <a:ext cx="3505200" cy="2347722"/>
          </a:xfrm>
          <a:prstGeom prst="rect">
            <a:avLst/>
          </a:prstGeom>
        </p:spPr>
      </p:pic>
      <p:sp>
        <p:nvSpPr>
          <p:cNvPr id="148" name="object 148"/>
          <p:cNvSpPr/>
          <p:nvPr/>
        </p:nvSpPr>
        <p:spPr>
          <a:xfrm>
            <a:off x="942594" y="2177034"/>
            <a:ext cx="3563112" cy="2405634"/>
          </a:xfrm>
          <a:custGeom>
            <a:avLst/>
            <a:gdLst/>
            <a:ahLst/>
            <a:cxnLst/>
            <a:rect l="l" t="t" r="r" b="b"/>
            <a:pathLst>
              <a:path w="3563112" h="2405634">
                <a:moveTo>
                  <a:pt x="14478" y="2391156"/>
                </a:moveTo>
                <a:lnTo>
                  <a:pt x="14478" y="14478"/>
                </a:lnTo>
                <a:lnTo>
                  <a:pt x="3548634" y="14478"/>
                </a:lnTo>
                <a:lnTo>
                  <a:pt x="3548634" y="2391156"/>
                </a:lnTo>
                <a:lnTo>
                  <a:pt x="14478" y="2391156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62" y="2205990"/>
            <a:ext cx="3502152" cy="2347722"/>
          </a:xfrm>
          <a:prstGeom prst="rect">
            <a:avLst/>
          </a:prstGeom>
        </p:spPr>
      </p:pic>
      <p:sp>
        <p:nvSpPr>
          <p:cNvPr id="149" name="object 149"/>
          <p:cNvSpPr/>
          <p:nvPr/>
        </p:nvSpPr>
        <p:spPr>
          <a:xfrm>
            <a:off x="5487162" y="2167890"/>
            <a:ext cx="3578352" cy="2423922"/>
          </a:xfrm>
          <a:custGeom>
            <a:avLst/>
            <a:gdLst/>
            <a:ahLst/>
            <a:cxnLst/>
            <a:rect l="l" t="t" r="r" b="b"/>
            <a:pathLst>
              <a:path w="3578352" h="2423922">
                <a:moveTo>
                  <a:pt x="19050" y="2404872"/>
                </a:moveTo>
                <a:lnTo>
                  <a:pt x="19050" y="19050"/>
                </a:lnTo>
                <a:lnTo>
                  <a:pt x="3559302" y="19050"/>
                </a:lnTo>
                <a:lnTo>
                  <a:pt x="3559302" y="2404872"/>
                </a:lnTo>
                <a:lnTo>
                  <a:pt x="19050" y="240487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07381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LABOR SUPPLY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Across the region, communities highlight labor shortages as a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significant constraint to future economic growth and business attraction and expansion.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29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4108323" y="2034159"/>
            <a:ext cx="477012" cy="4555236"/>
          </a:xfrm>
          <a:custGeom>
            <a:avLst/>
            <a:gdLst/>
            <a:ahLst/>
            <a:cxnLst/>
            <a:rect l="l" t="t" r="r" b="b"/>
            <a:pathLst>
              <a:path w="477012" h="4555236">
                <a:moveTo>
                  <a:pt x="0" y="0"/>
                </a:moveTo>
                <a:lnTo>
                  <a:pt x="68707" y="0"/>
                </a:lnTo>
                <a:lnTo>
                  <a:pt x="477012" y="2277618"/>
                </a:lnTo>
                <a:lnTo>
                  <a:pt x="68707" y="4555236"/>
                </a:lnTo>
                <a:lnTo>
                  <a:pt x="0" y="4555236"/>
                </a:lnTo>
                <a:lnTo>
                  <a:pt x="408305" y="227761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101845" y="2027682"/>
            <a:ext cx="489966" cy="4568190"/>
          </a:xfrm>
          <a:custGeom>
            <a:avLst/>
            <a:gdLst/>
            <a:ahLst/>
            <a:cxnLst/>
            <a:rect l="l" t="t" r="r" b="b"/>
            <a:pathLst>
              <a:path w="489966" h="4568190">
                <a:moveTo>
                  <a:pt x="6478" y="6477"/>
                </a:moveTo>
                <a:lnTo>
                  <a:pt x="75185" y="6477"/>
                </a:lnTo>
                <a:lnTo>
                  <a:pt x="483490" y="2284095"/>
                </a:lnTo>
                <a:lnTo>
                  <a:pt x="75185" y="4561713"/>
                </a:lnTo>
                <a:lnTo>
                  <a:pt x="6478" y="4561713"/>
                </a:lnTo>
                <a:lnTo>
                  <a:pt x="414783" y="2284095"/>
                </a:lnTo>
                <a:close/>
              </a:path>
            </a:pathLst>
          </a:custGeom>
          <a:ln w="12954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551942" y="2056347"/>
            <a:ext cx="2553192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001427"/>
                </a:solidFill>
                <a:latin typeface="Arial"/>
                <a:cs typeface="Arial"/>
              </a:rPr>
              <a:t>EXISTING CONDITIONS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51942" y="2500860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4842" y="2513547"/>
            <a:ext cx="3058967" cy="8800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001427"/>
                </a:solidFill>
                <a:latin typeface="Arial"/>
                <a:cs typeface="Arial"/>
              </a:rPr>
              <a:t>Limited availability and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affordability of  daycare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and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childcare providers.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51942" y="3567660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4842" y="3580347"/>
            <a:ext cx="3219234" cy="17947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001427"/>
                </a:solidFill>
                <a:latin typeface="Arial"/>
                <a:cs typeface="Arial"/>
              </a:rPr>
              <a:t>Low wages offered by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employers.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Workers outside of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Olmsted County make </a:t>
            </a:r>
            <a:r>
              <a:rPr sz="2000" b="1" spc="10" dirty="0">
                <a:solidFill>
                  <a:srgbClr val="001427"/>
                </a:solidFill>
                <a:latin typeface="Arial"/>
                <a:cs typeface="Arial"/>
              </a:rPr>
              <a:t>20%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less than workers in Olmsted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001427"/>
                </a:solidFill>
                <a:latin typeface="Arial"/>
                <a:cs typeface="Arial"/>
              </a:rPr>
              <a:t>County, </a:t>
            </a: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averaging $58,000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compared to $69,000.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51942" y="5549114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4842" y="5561801"/>
            <a:ext cx="2979230" cy="8800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001427"/>
                </a:solidFill>
                <a:latin typeface="Arial"/>
                <a:cs typeface="Arial"/>
              </a:rPr>
              <a:t>High competition for skilled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001427"/>
                </a:solidFill>
                <a:latin typeface="Arial"/>
                <a:cs typeface="Arial"/>
              </a:rPr>
              <a:t>workers</a:t>
            </a: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, in part due to low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wages.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768596" y="2056347"/>
            <a:ext cx="195536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001427"/>
                </a:solidFill>
                <a:latin typeface="Arial"/>
                <a:cs typeface="Arial"/>
              </a:rPr>
              <a:t>FUTURE GROWTH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768596" y="2500860"/>
            <a:ext cx="279120" cy="2829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111496" y="2513547"/>
            <a:ext cx="4178693" cy="11848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Increasingly, </a:t>
            </a:r>
            <a:r>
              <a:rPr sz="1910" b="1" spc="10" dirty="0">
                <a:solidFill>
                  <a:srgbClr val="001427"/>
                </a:solidFill>
                <a:latin typeface="Arial"/>
                <a:cs typeface="Arial"/>
              </a:rPr>
              <a:t>one parent in two-parent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001427"/>
                </a:solidFill>
                <a:latin typeface="Arial"/>
                <a:cs typeface="Arial"/>
              </a:rPr>
              <a:t>households will leave the workforce to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001427"/>
                </a:solidFill>
                <a:latin typeface="Arial"/>
                <a:cs typeface="Arial"/>
              </a:rPr>
              <a:t>care for children, </a:t>
            </a: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limiting economic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development potential.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768596" y="3872459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111496" y="3885147"/>
            <a:ext cx="4049436" cy="11851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Shift-based industries, and specifically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001427"/>
                </a:solidFill>
                <a:latin typeface="Arial"/>
                <a:cs typeface="Arial"/>
              </a:rPr>
              <a:t>manufacturing and agricultural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b="1" spc="10" dirty="0">
                <a:solidFill>
                  <a:srgbClr val="001427"/>
                </a:solidFill>
                <a:latin typeface="Arial"/>
                <a:cs typeface="Arial"/>
              </a:rPr>
              <a:t>industries, are disproportionately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affected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by a lack of childcare options.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4768596" y="5244314"/>
            <a:ext cx="279120" cy="2829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111496" y="5257001"/>
            <a:ext cx="3739202" cy="5752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001427"/>
                </a:solidFill>
                <a:latin typeface="Arial"/>
                <a:cs typeface="Arial"/>
              </a:rPr>
              <a:t>Smaller job centers throughout the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001427"/>
                </a:solidFill>
                <a:latin typeface="Arial"/>
                <a:cs typeface="Arial"/>
              </a:rPr>
              <a:t>region experience labor shortages,</a:t>
            </a:r>
            <a:endParaRPr sz="17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111496" y="5866601"/>
            <a:ext cx="3699358" cy="5752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while Rochester struggles to provide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services for a swelling workforce.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584188" y="1642491"/>
            <a:ext cx="2504767" cy="7923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001427"/>
                </a:solidFill>
                <a:latin typeface="Arial"/>
                <a:cs typeface="Arial"/>
              </a:rPr>
              <a:t>TOTAL IMPACTS BY 2040,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001427"/>
                </a:solidFill>
                <a:latin typeface="Arial"/>
                <a:cs typeface="Arial"/>
              </a:rPr>
              <a:t>WITH LOWER CHILDCARE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001427"/>
                </a:solidFill>
                <a:latin typeface="Arial"/>
                <a:cs typeface="Arial"/>
              </a:rPr>
              <a:t>COSTS: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122922" y="2773463"/>
            <a:ext cx="2022886" cy="650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+5,900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714234" y="3481905"/>
            <a:ext cx="772754" cy="3796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60" b="1" spc="10" dirty="0">
                <a:solidFill>
                  <a:srgbClr val="4472C4"/>
                </a:solidFill>
                <a:latin typeface="Arial"/>
                <a:cs typeface="Arial"/>
              </a:rPr>
              <a:t>Jobs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961378" y="4206494"/>
            <a:ext cx="2345131" cy="649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+$1.14B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799834" y="4914937"/>
            <a:ext cx="2602715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Economic Output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6960616" y="5638837"/>
            <a:ext cx="2348279" cy="650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+$282M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411719" y="6347751"/>
            <a:ext cx="1378223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Earnings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55244" y="421333"/>
            <a:ext cx="8931657" cy="2983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90" b="1" spc="10" dirty="0">
                <a:solidFill>
                  <a:srgbClr val="4472C4"/>
                </a:solidFill>
                <a:latin typeface="Arial"/>
                <a:cs typeface="Arial"/>
              </a:rPr>
              <a:t>LABOR SUPPLY | 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By providing more affordable and accessible child care throughout</a:t>
            </a:r>
            <a:endParaRPr sz="17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55244" y="693636"/>
            <a:ext cx="8819700" cy="5145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the Region, employment options for the Region’s workforce will increase, with particular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benefit to women in the Region.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48640" y="7171182"/>
            <a:ext cx="1113434" cy="1624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59" i="1" spc="10" dirty="0">
                <a:solidFill>
                  <a:srgbClr val="A7A7A7"/>
                </a:solidFill>
                <a:latin typeface="Arial"/>
                <a:cs typeface="Arial"/>
              </a:rPr>
              <a:t>Source: REMI, BLS</a:t>
            </a:r>
            <a:endParaRPr sz="900">
              <a:latin typeface="Arial"/>
              <a:cs typeface="Arial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3256788" y="2881884"/>
            <a:ext cx="732282" cy="3317748"/>
          </a:xfrm>
          <a:custGeom>
            <a:avLst/>
            <a:gdLst/>
            <a:ahLst/>
            <a:cxnLst/>
            <a:rect l="l" t="t" r="r" b="b"/>
            <a:pathLst>
              <a:path w="732282" h="3317748">
                <a:moveTo>
                  <a:pt x="0" y="3317748"/>
                </a:moveTo>
                <a:lnTo>
                  <a:pt x="0" y="0"/>
                </a:lnTo>
                <a:lnTo>
                  <a:pt x="732282" y="0"/>
                </a:lnTo>
                <a:lnTo>
                  <a:pt x="732282" y="3317748"/>
                </a:lnTo>
                <a:lnTo>
                  <a:pt x="0" y="3317748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780788" y="4950714"/>
            <a:ext cx="732282" cy="1248918"/>
          </a:xfrm>
          <a:custGeom>
            <a:avLst/>
            <a:gdLst/>
            <a:ahLst/>
            <a:cxnLst/>
            <a:rect l="l" t="t" r="r" b="b"/>
            <a:pathLst>
              <a:path w="732282" h="1248918">
                <a:moveTo>
                  <a:pt x="0" y="1248918"/>
                </a:moveTo>
                <a:lnTo>
                  <a:pt x="0" y="0"/>
                </a:lnTo>
                <a:lnTo>
                  <a:pt x="732282" y="0"/>
                </a:lnTo>
                <a:lnTo>
                  <a:pt x="732282" y="1248918"/>
                </a:lnTo>
                <a:lnTo>
                  <a:pt x="0" y="1248918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733550" y="3174492"/>
            <a:ext cx="732282" cy="3025139"/>
          </a:xfrm>
          <a:custGeom>
            <a:avLst/>
            <a:gdLst/>
            <a:ahLst/>
            <a:cxnLst/>
            <a:rect l="l" t="t" r="r" b="b"/>
            <a:pathLst>
              <a:path w="732282" h="3025139">
                <a:moveTo>
                  <a:pt x="0" y="3025140"/>
                </a:moveTo>
                <a:lnTo>
                  <a:pt x="0" y="0"/>
                </a:lnTo>
                <a:lnTo>
                  <a:pt x="732282" y="0"/>
                </a:lnTo>
                <a:lnTo>
                  <a:pt x="732282" y="3025140"/>
                </a:lnTo>
                <a:lnTo>
                  <a:pt x="0" y="302514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332738" y="6194298"/>
            <a:ext cx="4581144" cy="9906"/>
          </a:xfrm>
          <a:custGeom>
            <a:avLst/>
            <a:gdLst/>
            <a:ahLst/>
            <a:cxnLst/>
            <a:rect l="l" t="t" r="r" b="b"/>
            <a:pathLst>
              <a:path w="4581144" h="9906">
                <a:moveTo>
                  <a:pt x="4953" y="4953"/>
                </a:moveTo>
                <a:lnTo>
                  <a:pt x="4576191" y="4953"/>
                </a:lnTo>
              </a:path>
            </a:pathLst>
          </a:custGeom>
          <a:ln w="9906">
            <a:solidFill>
              <a:srgbClr val="DDDDD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1853946" y="2840736"/>
            <a:ext cx="563118" cy="2707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66%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3377946" y="2548345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67%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901692" y="4617429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56%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35000" y="6056339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50%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635000" y="5080471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55%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635000" y="4104132"/>
            <a:ext cx="562102" cy="2707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60%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635000" y="3128481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65%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35000" y="2152613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70%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1588770" y="6345391"/>
            <a:ext cx="1091108" cy="5470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794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Southeast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Minnesota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3112516" y="6345391"/>
            <a:ext cx="1091107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Minnesota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475734" y="6345391"/>
            <a:ext cx="141209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United States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166876" y="1671791"/>
            <a:ext cx="4332458" cy="2651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001427"/>
                </a:solidFill>
                <a:latin typeface="Arial"/>
                <a:cs typeface="Arial"/>
              </a:rPr>
              <a:t>Women’s Labor Force Participation, 2015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817924" cy="10307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50" b="1" spc="10" dirty="0">
                <a:solidFill>
                  <a:srgbClr val="4472C4"/>
                </a:solidFill>
                <a:latin typeface="Arial"/>
                <a:cs typeface="Arial"/>
              </a:rPr>
              <a:t>TRANSPORTATION | </a:t>
            </a:r>
            <a:r>
              <a:rPr sz="1850" spc="10" dirty="0">
                <a:solidFill>
                  <a:srgbClr val="001427"/>
                </a:solidFill>
                <a:latin typeface="Arial"/>
                <a:cs typeface="Arial"/>
              </a:rPr>
              <a:t>As Rochester continues to grow as a regional employment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center, and with the growth of smaller job centers throughout the region, commute times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and car-dependency will grow, increasing demand for a robust regional transportation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system.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31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4253230" y="2852039"/>
            <a:ext cx="1915820" cy="893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600" b="1" spc="10" dirty="0">
                <a:solidFill>
                  <a:srgbClr val="4472C4"/>
                </a:solidFill>
                <a:latin typeface="Arial"/>
                <a:cs typeface="Arial"/>
              </a:rPr>
              <a:t>35%</a:t>
            </a:r>
            <a:endParaRPr sz="6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035806" y="3810254"/>
            <a:ext cx="2211627" cy="6906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solidFill>
                  <a:srgbClr val="001427"/>
                </a:solidFill>
                <a:latin typeface="Arial"/>
                <a:cs typeface="Arial"/>
              </a:rPr>
              <a:t>Households own</a:t>
            </a:r>
            <a:endParaRPr sz="1900">
              <a:latin typeface="Arial"/>
              <a:cs typeface="Arial"/>
            </a:endParaRPr>
          </a:p>
          <a:p>
            <a:pPr marL="162559">
              <a:lnSpc>
                <a:spcPct val="100000"/>
              </a:lnSpc>
            </a:pPr>
            <a:r>
              <a:rPr sz="2280" b="1" spc="10" dirty="0">
                <a:solidFill>
                  <a:srgbClr val="001427"/>
                </a:solidFill>
                <a:latin typeface="Arial"/>
                <a:cs typeface="Arial"/>
              </a:rPr>
              <a:t>one or no cars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177544" y="2852039"/>
            <a:ext cx="1915820" cy="893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600" b="1" spc="10" dirty="0">
                <a:solidFill>
                  <a:srgbClr val="4472C4"/>
                </a:solidFill>
                <a:latin typeface="Arial"/>
                <a:cs typeface="Arial"/>
              </a:rPr>
              <a:t>32%</a:t>
            </a:r>
            <a:endParaRPr sz="6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11200" y="3810254"/>
            <a:ext cx="2706014" cy="14224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16408">
              <a:lnSpc>
                <a:spcPct val="100000"/>
              </a:lnSpc>
            </a:pPr>
            <a:r>
              <a:rPr sz="2250" b="1" spc="10" dirty="0">
                <a:solidFill>
                  <a:srgbClr val="001427"/>
                </a:solidFill>
                <a:latin typeface="Arial"/>
                <a:cs typeface="Arial"/>
              </a:rPr>
              <a:t>Jobs in Rochester</a:t>
            </a:r>
            <a:endParaRPr sz="2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190" b="1" spc="10" dirty="0">
                <a:solidFill>
                  <a:srgbClr val="001427"/>
                </a:solidFill>
                <a:latin typeface="Arial"/>
                <a:cs typeface="Arial"/>
              </a:rPr>
              <a:t>are filled by workers</a:t>
            </a:r>
            <a:endParaRPr sz="2100">
              <a:latin typeface="Arial"/>
              <a:cs typeface="Arial"/>
            </a:endParaRPr>
          </a:p>
          <a:p>
            <a:pPr marL="182879">
              <a:lnSpc>
                <a:spcPct val="100000"/>
              </a:lnSpc>
            </a:pPr>
            <a:r>
              <a:rPr sz="2280" b="1" spc="10" dirty="0">
                <a:solidFill>
                  <a:srgbClr val="001427"/>
                </a:solidFill>
                <a:latin typeface="Arial"/>
                <a:cs typeface="Arial"/>
              </a:rPr>
              <a:t>commuting from</a:t>
            </a:r>
            <a:endParaRPr sz="2200">
              <a:latin typeface="Arial"/>
              <a:cs typeface="Arial"/>
            </a:endParaRPr>
          </a:p>
          <a:p>
            <a:pPr marL="269747">
              <a:lnSpc>
                <a:spcPct val="100000"/>
              </a:lnSpc>
            </a:pPr>
            <a:r>
              <a:rPr sz="2400" b="1" spc="10" dirty="0">
                <a:solidFill>
                  <a:srgbClr val="001427"/>
                </a:solidFill>
                <a:latin typeface="Arial"/>
                <a:cs typeface="Arial"/>
              </a:rPr>
              <a:t>outside the city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3566921" y="2176272"/>
            <a:ext cx="28956" cy="3477006"/>
          </a:xfrm>
          <a:custGeom>
            <a:avLst/>
            <a:gdLst/>
            <a:ahLst/>
            <a:cxnLst/>
            <a:rect l="l" t="t" r="r" b="b"/>
            <a:pathLst>
              <a:path w="28956" h="3477006">
                <a:moveTo>
                  <a:pt x="14479" y="14478"/>
                </a:moveTo>
                <a:lnTo>
                  <a:pt x="14479" y="3462528"/>
                </a:ln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548640" y="6694461"/>
            <a:ext cx="5609283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19" i="1" spc="10" dirty="0">
                <a:solidFill>
                  <a:srgbClr val="A7A7A7"/>
                </a:solidFill>
                <a:latin typeface="Arial"/>
                <a:cs typeface="Arial"/>
              </a:rPr>
              <a:t>Source: MnDOT, Southeast Minnesota Travel Study, 2016; ACS; Nelson\Nygaard Travel Study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6358128" y="2176272"/>
            <a:ext cx="28956" cy="3477006"/>
          </a:xfrm>
          <a:custGeom>
            <a:avLst/>
            <a:gdLst/>
            <a:ahLst/>
            <a:cxnLst/>
            <a:rect l="l" t="t" r="r" b="b"/>
            <a:pathLst>
              <a:path w="28956" h="3477006">
                <a:moveTo>
                  <a:pt x="14478" y="14478"/>
                </a:moveTo>
                <a:lnTo>
                  <a:pt x="14478" y="3462528"/>
                </a:ln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7065518" y="2852039"/>
            <a:ext cx="2220772" cy="893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600" b="1" spc="10" dirty="0">
                <a:solidFill>
                  <a:srgbClr val="4472C4"/>
                </a:solidFill>
                <a:latin typeface="Arial"/>
                <a:cs typeface="Arial"/>
              </a:rPr>
              <a:t>1,850</a:t>
            </a:r>
            <a:endParaRPr sz="6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827012" y="3810254"/>
            <a:ext cx="2554222" cy="14224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90" b="1" spc="10" dirty="0">
                <a:solidFill>
                  <a:srgbClr val="001427"/>
                </a:solidFill>
                <a:latin typeface="Arial"/>
                <a:cs typeface="Arial"/>
              </a:rPr>
              <a:t>Ridership estimates</a:t>
            </a:r>
            <a:endParaRPr sz="1800">
              <a:latin typeface="Arial"/>
              <a:cs typeface="Arial"/>
            </a:endParaRPr>
          </a:p>
          <a:p>
            <a:pPr marL="244602">
              <a:lnSpc>
                <a:spcPct val="100000"/>
              </a:lnSpc>
            </a:pPr>
            <a:r>
              <a:rPr sz="2340" b="1" spc="10" dirty="0">
                <a:solidFill>
                  <a:srgbClr val="001427"/>
                </a:solidFill>
                <a:latin typeface="Arial"/>
                <a:cs typeface="Arial"/>
              </a:rPr>
              <a:t>along proposed</a:t>
            </a:r>
            <a:endParaRPr sz="2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80" b="1" spc="10" dirty="0">
                <a:solidFill>
                  <a:srgbClr val="001427"/>
                </a:solidFill>
                <a:latin typeface="Arial"/>
                <a:cs typeface="Arial"/>
              </a:rPr>
              <a:t>priority routes in</a:t>
            </a:r>
            <a:endParaRPr sz="1900">
              <a:latin typeface="Arial"/>
              <a:cs typeface="Arial"/>
            </a:endParaRPr>
          </a:p>
          <a:p>
            <a:pPr marL="369569">
              <a:lnSpc>
                <a:spcPct val="100000"/>
              </a:lnSpc>
            </a:pPr>
            <a:r>
              <a:rPr sz="2400" b="1" spc="10" dirty="0">
                <a:solidFill>
                  <a:srgbClr val="001427"/>
                </a:solidFill>
                <a:latin typeface="Arial"/>
                <a:cs typeface="Arial"/>
              </a:rPr>
              <a:t>the Region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584188" y="1642491"/>
            <a:ext cx="2504767" cy="7923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001427"/>
                </a:solidFill>
                <a:latin typeface="Arial"/>
                <a:cs typeface="Arial"/>
              </a:rPr>
              <a:t>TOTAL IMPACTS BY 2040,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001427"/>
                </a:solidFill>
                <a:latin typeface="Arial"/>
                <a:cs typeface="Arial"/>
              </a:rPr>
              <a:t>WITH IMPROVED LABOR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001427"/>
                </a:solidFill>
                <a:latin typeface="Arial"/>
                <a:cs typeface="Arial"/>
              </a:rPr>
              <a:t>ACCESS: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122922" y="2773463"/>
            <a:ext cx="2022886" cy="650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+1,100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351522" y="3481905"/>
            <a:ext cx="1498857" cy="3796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Residents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960616" y="4206494"/>
            <a:ext cx="2346351" cy="649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+$460M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799834" y="4914937"/>
            <a:ext cx="2602715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Economic Output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122160" y="5638837"/>
            <a:ext cx="2024310" cy="650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+$43M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411719" y="6347751"/>
            <a:ext cx="1378223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Earnings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1559052" y="2588006"/>
            <a:ext cx="4115308" cy="4332516"/>
          </a:xfrm>
          <a:custGeom>
            <a:avLst/>
            <a:gdLst/>
            <a:ahLst/>
            <a:cxnLst/>
            <a:rect l="l" t="t" r="r" b="b"/>
            <a:pathLst>
              <a:path w="4115308" h="4332516">
                <a:moveTo>
                  <a:pt x="707009" y="686054"/>
                </a:moveTo>
                <a:cubicBezTo>
                  <a:pt x="1524508" y="0"/>
                  <a:pt x="2743327" y="106680"/>
                  <a:pt x="3429381" y="924179"/>
                </a:cubicBezTo>
                <a:cubicBezTo>
                  <a:pt x="4115308" y="1741678"/>
                  <a:pt x="4008755" y="2960497"/>
                  <a:pt x="3191256" y="3646551"/>
                </a:cubicBezTo>
                <a:cubicBezTo>
                  <a:pt x="2373630" y="4332516"/>
                  <a:pt x="1154811" y="4225874"/>
                  <a:pt x="468883" y="3408299"/>
                </a:cubicBezTo>
                <a:cubicBezTo>
                  <a:pt x="160655" y="3041015"/>
                  <a:pt x="0" y="2572258"/>
                  <a:pt x="18161" y="2093214"/>
                </a:cubicBezTo>
                <a:lnTo>
                  <a:pt x="1949069" y="2166239"/>
                </a:lnTo>
                <a:close/>
              </a:path>
            </a:pathLst>
          </a:custGeom>
          <a:solidFill>
            <a:srgbClr val="7D7D7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549527" y="2578481"/>
            <a:ext cx="4134358" cy="4351566"/>
          </a:xfrm>
          <a:custGeom>
            <a:avLst/>
            <a:gdLst/>
            <a:ahLst/>
            <a:cxnLst/>
            <a:rect l="l" t="t" r="r" b="b"/>
            <a:pathLst>
              <a:path w="4134358" h="4351566">
                <a:moveTo>
                  <a:pt x="716534" y="695579"/>
                </a:moveTo>
                <a:cubicBezTo>
                  <a:pt x="1534033" y="9525"/>
                  <a:pt x="2752852" y="116205"/>
                  <a:pt x="3438906" y="933704"/>
                </a:cubicBezTo>
                <a:cubicBezTo>
                  <a:pt x="4124833" y="1751203"/>
                  <a:pt x="4018280" y="2970022"/>
                  <a:pt x="3200781" y="3656076"/>
                </a:cubicBezTo>
                <a:cubicBezTo>
                  <a:pt x="2383155" y="4342041"/>
                  <a:pt x="1164336" y="4235399"/>
                  <a:pt x="478408" y="3417824"/>
                </a:cubicBezTo>
                <a:cubicBezTo>
                  <a:pt x="170180" y="3050540"/>
                  <a:pt x="9525" y="2581783"/>
                  <a:pt x="27686" y="2102739"/>
                </a:cubicBezTo>
                <a:lnTo>
                  <a:pt x="1958594" y="217576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394714" y="4241546"/>
            <a:ext cx="1930907" cy="456946"/>
          </a:xfrm>
          <a:custGeom>
            <a:avLst/>
            <a:gdLst/>
            <a:ahLst/>
            <a:cxnLst/>
            <a:rect l="l" t="t" r="r" b="b"/>
            <a:pathLst>
              <a:path w="1930907" h="456946">
                <a:moveTo>
                  <a:pt x="0" y="383794"/>
                </a:moveTo>
                <a:cubicBezTo>
                  <a:pt x="4953" y="254381"/>
                  <a:pt x="22733" y="125857"/>
                  <a:pt x="53467" y="0"/>
                </a:cubicBezTo>
                <a:lnTo>
                  <a:pt x="1930907" y="456946"/>
                </a:lnTo>
                <a:close/>
              </a:path>
            </a:pathLst>
          </a:custGeom>
          <a:solidFill>
            <a:srgbClr val="589B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385189" y="4232021"/>
            <a:ext cx="1949957" cy="475996"/>
          </a:xfrm>
          <a:custGeom>
            <a:avLst/>
            <a:gdLst/>
            <a:ahLst/>
            <a:cxnLst/>
            <a:rect l="l" t="t" r="r" b="b"/>
            <a:pathLst>
              <a:path w="1949957" h="475996">
                <a:moveTo>
                  <a:pt x="9525" y="393319"/>
                </a:moveTo>
                <a:cubicBezTo>
                  <a:pt x="14478" y="263906"/>
                  <a:pt x="32258" y="135382"/>
                  <a:pt x="62992" y="9525"/>
                </a:cubicBezTo>
                <a:lnTo>
                  <a:pt x="1940432" y="46647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453388" y="3779393"/>
            <a:ext cx="1877568" cy="898271"/>
          </a:xfrm>
          <a:custGeom>
            <a:avLst/>
            <a:gdLst/>
            <a:ahLst/>
            <a:cxnLst/>
            <a:rect l="l" t="t" r="r" b="b"/>
            <a:pathLst>
              <a:path w="1877568" h="898271">
                <a:moveTo>
                  <a:pt x="0" y="441325"/>
                </a:moveTo>
                <a:cubicBezTo>
                  <a:pt x="37338" y="288035"/>
                  <a:pt x="93345" y="139700"/>
                  <a:pt x="166751" y="0"/>
                </a:cubicBezTo>
                <a:lnTo>
                  <a:pt x="1877568" y="898271"/>
                </a:lnTo>
                <a:close/>
              </a:path>
            </a:pathLst>
          </a:custGeom>
          <a:solidFill>
            <a:srgbClr val="146F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443863" y="3769868"/>
            <a:ext cx="1896618" cy="917321"/>
          </a:xfrm>
          <a:custGeom>
            <a:avLst/>
            <a:gdLst/>
            <a:ahLst/>
            <a:cxnLst/>
            <a:rect l="l" t="t" r="r" b="b"/>
            <a:pathLst>
              <a:path w="1896618" h="917321">
                <a:moveTo>
                  <a:pt x="9525" y="450850"/>
                </a:moveTo>
                <a:cubicBezTo>
                  <a:pt x="46863" y="297560"/>
                  <a:pt x="102870" y="149225"/>
                  <a:pt x="176276" y="9525"/>
                </a:cubicBezTo>
                <a:lnTo>
                  <a:pt x="1887093" y="90779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627378" y="3597275"/>
            <a:ext cx="1710817" cy="1065403"/>
          </a:xfrm>
          <a:custGeom>
            <a:avLst/>
            <a:gdLst/>
            <a:ahLst/>
            <a:cxnLst/>
            <a:rect l="l" t="t" r="r" b="b"/>
            <a:pathLst>
              <a:path w="1710817" h="1065403">
                <a:moveTo>
                  <a:pt x="0" y="167005"/>
                </a:moveTo>
                <a:cubicBezTo>
                  <a:pt x="30098" y="109728"/>
                  <a:pt x="62992" y="53975"/>
                  <a:pt x="98679" y="0"/>
                </a:cubicBezTo>
                <a:lnTo>
                  <a:pt x="1710817" y="1065403"/>
                </a:lnTo>
                <a:close/>
              </a:path>
            </a:pathLst>
          </a:custGeom>
          <a:solidFill>
            <a:srgbClr val="BCD7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617853" y="3587750"/>
            <a:ext cx="1729867" cy="1084453"/>
          </a:xfrm>
          <a:custGeom>
            <a:avLst/>
            <a:gdLst/>
            <a:ahLst/>
            <a:cxnLst/>
            <a:rect l="l" t="t" r="r" b="b"/>
            <a:pathLst>
              <a:path w="1729867" h="1084453">
                <a:moveTo>
                  <a:pt x="9525" y="176530"/>
                </a:moveTo>
                <a:cubicBezTo>
                  <a:pt x="39623" y="119253"/>
                  <a:pt x="72517" y="63500"/>
                  <a:pt x="108204" y="9525"/>
                </a:cubicBezTo>
                <a:lnTo>
                  <a:pt x="1720342" y="107492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737106" y="3167253"/>
            <a:ext cx="1612138" cy="1480185"/>
          </a:xfrm>
          <a:custGeom>
            <a:avLst/>
            <a:gdLst/>
            <a:ahLst/>
            <a:cxnLst/>
            <a:rect l="l" t="t" r="r" b="b"/>
            <a:pathLst>
              <a:path w="1612138" h="1480185">
                <a:moveTo>
                  <a:pt x="0" y="414909"/>
                </a:moveTo>
                <a:cubicBezTo>
                  <a:pt x="102743" y="259461"/>
                  <a:pt x="227329" y="119761"/>
                  <a:pt x="370078" y="0"/>
                </a:cubicBezTo>
                <a:lnTo>
                  <a:pt x="1612138" y="1480185"/>
                </a:lnTo>
                <a:close/>
              </a:path>
            </a:pathLst>
          </a:custGeom>
          <a:solidFill>
            <a:srgbClr val="002C5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727581" y="3157728"/>
            <a:ext cx="1631188" cy="1499235"/>
          </a:xfrm>
          <a:custGeom>
            <a:avLst/>
            <a:gdLst/>
            <a:ahLst/>
            <a:cxnLst/>
            <a:rect l="l" t="t" r="r" b="b"/>
            <a:pathLst>
              <a:path w="1631188" h="1499235">
                <a:moveTo>
                  <a:pt x="9525" y="424434"/>
                </a:moveTo>
                <a:cubicBezTo>
                  <a:pt x="112268" y="268986"/>
                  <a:pt x="236854" y="129286"/>
                  <a:pt x="379603" y="9525"/>
                </a:cubicBezTo>
                <a:lnTo>
                  <a:pt x="1621663" y="148971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4111244" y="4492879"/>
            <a:ext cx="1059103" cy="74127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0" b="1" spc="10" dirty="0">
                <a:solidFill>
                  <a:srgbClr val="FFFFFF"/>
                </a:solidFill>
                <a:latin typeface="Arial"/>
                <a:cs typeface="Arial"/>
              </a:rPr>
              <a:t>Car, Truck,</a:t>
            </a:r>
            <a:endParaRPr sz="1300">
              <a:latin typeface="Arial"/>
              <a:cs typeface="Arial"/>
            </a:endParaRPr>
          </a:p>
          <a:p>
            <a:pPr marL="153923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or Van,</a:t>
            </a:r>
            <a:endParaRPr sz="1800">
              <a:latin typeface="Arial"/>
              <a:cs typeface="Arial"/>
            </a:endParaRPr>
          </a:p>
          <a:p>
            <a:pPr marL="268223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87%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631952" y="4201541"/>
            <a:ext cx="1911045" cy="4920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37794">
              <a:lnSpc>
                <a:spcPct val="100000"/>
              </a:lnSpc>
            </a:pPr>
            <a:r>
              <a:rPr sz="1800" b="1" spc="10" dirty="0">
                <a:solidFill>
                  <a:srgbClr val="001427"/>
                </a:solidFill>
                <a:latin typeface="Arial"/>
                <a:cs typeface="Arial"/>
              </a:rPr>
              <a:t>Public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001427"/>
                </a:solidFill>
                <a:latin typeface="Arial"/>
                <a:cs typeface="Arial"/>
              </a:rPr>
              <a:t>Transportation, 3%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62102" y="3635120"/>
            <a:ext cx="817473" cy="4920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0" b="1" spc="10" dirty="0">
                <a:solidFill>
                  <a:srgbClr val="001427"/>
                </a:solidFill>
                <a:latin typeface="Arial"/>
                <a:cs typeface="Arial"/>
              </a:rPr>
              <a:t>Walked,</a:t>
            </a:r>
            <a:endParaRPr sz="1200">
              <a:latin typeface="Arial"/>
              <a:cs typeface="Arial"/>
            </a:endParaRPr>
          </a:p>
          <a:p>
            <a:pPr marL="208788">
              <a:lnSpc>
                <a:spcPct val="100000"/>
              </a:lnSpc>
            </a:pPr>
            <a:r>
              <a:rPr sz="1800" b="1" spc="10" dirty="0">
                <a:solidFill>
                  <a:srgbClr val="001427"/>
                </a:solidFill>
                <a:latin typeface="Arial"/>
                <a:cs typeface="Arial"/>
              </a:rPr>
              <a:t>4%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053846" y="2835529"/>
            <a:ext cx="743559" cy="7413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76200">
              <a:lnSpc>
                <a:spcPct val="100000"/>
              </a:lnSpc>
            </a:pPr>
            <a:r>
              <a:rPr sz="1800" b="1" spc="10" dirty="0">
                <a:solidFill>
                  <a:srgbClr val="001427"/>
                </a:solidFill>
                <a:latin typeface="Arial"/>
                <a:cs typeface="Arial"/>
              </a:rPr>
              <a:t>Other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001427"/>
                </a:solidFill>
                <a:latin typeface="Arial"/>
                <a:cs typeface="Arial"/>
              </a:rPr>
              <a:t>Means,</a:t>
            </a:r>
            <a:endParaRPr sz="1700">
              <a:latin typeface="Arial"/>
              <a:cs typeface="Arial"/>
            </a:endParaRPr>
          </a:p>
          <a:p>
            <a:pPr marL="171450">
              <a:lnSpc>
                <a:spcPct val="100000"/>
              </a:lnSpc>
            </a:pPr>
            <a:r>
              <a:rPr sz="1800" b="1" spc="10" dirty="0">
                <a:solidFill>
                  <a:srgbClr val="001427"/>
                </a:solidFill>
                <a:latin typeface="Arial"/>
                <a:cs typeface="Arial"/>
              </a:rPr>
              <a:t>2%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771650" y="2299588"/>
            <a:ext cx="954633" cy="7412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92964">
              <a:lnSpc>
                <a:spcPct val="100000"/>
              </a:lnSpc>
            </a:pPr>
            <a:r>
              <a:rPr sz="1800" b="1" spc="10" dirty="0">
                <a:solidFill>
                  <a:srgbClr val="002C56"/>
                </a:solidFill>
                <a:latin typeface="Arial"/>
                <a:cs typeface="Arial"/>
              </a:rPr>
              <a:t>Worked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002C56"/>
                </a:solidFill>
                <a:latin typeface="Arial"/>
                <a:cs typeface="Arial"/>
              </a:rPr>
              <a:t>At Home,</a:t>
            </a:r>
            <a:endParaRPr sz="1700">
              <a:latin typeface="Arial"/>
              <a:cs typeface="Arial"/>
            </a:endParaRPr>
          </a:p>
          <a:p>
            <a:pPr marL="277367">
              <a:lnSpc>
                <a:spcPct val="100000"/>
              </a:lnSpc>
            </a:pPr>
            <a:r>
              <a:rPr sz="1800" b="1" spc="10" dirty="0">
                <a:solidFill>
                  <a:srgbClr val="002C56"/>
                </a:solidFill>
                <a:latin typeface="Arial"/>
                <a:cs typeface="Arial"/>
              </a:rPr>
              <a:t>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441958" y="1734021"/>
            <a:ext cx="4214467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latin typeface="Arial"/>
                <a:cs typeface="Arial"/>
              </a:rPr>
              <a:t>Means of Transportation to Work, 2016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1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6" y="1546860"/>
            <a:ext cx="5295138" cy="5463540"/>
          </a:xfrm>
          <a:prstGeom prst="rect">
            <a:avLst/>
          </a:prstGeom>
        </p:spPr>
      </p:pic>
      <p:sp>
        <p:nvSpPr>
          <p:cNvPr id="15" name="text 1"/>
          <p:cNvSpPr txBox="1"/>
          <p:nvPr/>
        </p:nvSpPr>
        <p:spPr>
          <a:xfrm>
            <a:off x="555244" y="421333"/>
            <a:ext cx="8896588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TRANSPORTATION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Regional transportation and quality connectivity will allow the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Region to address both housing and labor supply challenges, connecting workers to jobs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and diverse housing opportunities. 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32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48640" y="7114032"/>
            <a:ext cx="1520342" cy="1624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79" i="1" spc="10" dirty="0">
                <a:solidFill>
                  <a:srgbClr val="A7A7A7"/>
                </a:solidFill>
                <a:latin typeface="Arial"/>
                <a:cs typeface="Arial"/>
              </a:rPr>
              <a:t>Source: Nelson\Nygaard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30636" cy="10307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PROJECT OVERVIEW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This study seeks to evaluate the regional economic and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demographic impacts of proposed plans and economic development initiatives, and to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provide regional stakeholders with training on an economic tool that can be used to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assess the impacts of future projects.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210808" y="7311084"/>
            <a:ext cx="3365090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4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50870" y="1908810"/>
            <a:ext cx="5212080" cy="4828794"/>
          </a:xfrm>
          <a:custGeom>
            <a:avLst/>
            <a:gdLst/>
            <a:ahLst/>
            <a:cxnLst/>
            <a:rect l="l" t="t" r="r" b="b"/>
            <a:pathLst>
              <a:path w="5212080" h="4828794">
                <a:moveTo>
                  <a:pt x="34417" y="4794326"/>
                </a:moveTo>
                <a:lnTo>
                  <a:pt x="5189982" y="4806696"/>
                </a:lnTo>
                <a:lnTo>
                  <a:pt x="5165217" y="4670704"/>
                </a:lnTo>
                <a:lnTo>
                  <a:pt x="5165217" y="4534662"/>
                </a:lnTo>
                <a:lnTo>
                  <a:pt x="5165217" y="4411091"/>
                </a:lnTo>
                <a:lnTo>
                  <a:pt x="5078730" y="4064889"/>
                </a:lnTo>
                <a:lnTo>
                  <a:pt x="5115814" y="3669284"/>
                </a:lnTo>
                <a:lnTo>
                  <a:pt x="5016881" y="3434334"/>
                </a:lnTo>
                <a:lnTo>
                  <a:pt x="4695444" y="2976880"/>
                </a:lnTo>
                <a:lnTo>
                  <a:pt x="4324604" y="2704973"/>
                </a:lnTo>
                <a:lnTo>
                  <a:pt x="4163822" y="2704973"/>
                </a:lnTo>
                <a:lnTo>
                  <a:pt x="3434334" y="2099183"/>
                </a:lnTo>
                <a:lnTo>
                  <a:pt x="3224149" y="1703451"/>
                </a:lnTo>
                <a:lnTo>
                  <a:pt x="3211830" y="1567561"/>
                </a:lnTo>
                <a:lnTo>
                  <a:pt x="3112897" y="1419098"/>
                </a:lnTo>
                <a:lnTo>
                  <a:pt x="2729611" y="1208913"/>
                </a:lnTo>
                <a:lnTo>
                  <a:pt x="2519553" y="1134745"/>
                </a:lnTo>
                <a:lnTo>
                  <a:pt x="2309368" y="1048258"/>
                </a:lnTo>
                <a:lnTo>
                  <a:pt x="2160905" y="937006"/>
                </a:lnTo>
                <a:lnTo>
                  <a:pt x="2099183" y="714502"/>
                </a:lnTo>
                <a:lnTo>
                  <a:pt x="2049653" y="677291"/>
                </a:lnTo>
                <a:lnTo>
                  <a:pt x="1691132" y="603123"/>
                </a:lnTo>
                <a:lnTo>
                  <a:pt x="1283208" y="442468"/>
                </a:lnTo>
                <a:lnTo>
                  <a:pt x="1184275" y="269367"/>
                </a:lnTo>
                <a:lnTo>
                  <a:pt x="924560" y="22098"/>
                </a:lnTo>
                <a:lnTo>
                  <a:pt x="937006" y="355854"/>
                </a:lnTo>
                <a:lnTo>
                  <a:pt x="751586" y="343535"/>
                </a:lnTo>
                <a:lnTo>
                  <a:pt x="751586" y="714502"/>
                </a:lnTo>
                <a:lnTo>
                  <a:pt x="417703" y="714502"/>
                </a:lnTo>
                <a:lnTo>
                  <a:pt x="405383" y="800989"/>
                </a:lnTo>
                <a:lnTo>
                  <a:pt x="83947" y="825754"/>
                </a:lnTo>
                <a:lnTo>
                  <a:pt x="59182" y="2062099"/>
                </a:lnTo>
                <a:lnTo>
                  <a:pt x="22098" y="2074418"/>
                </a:lnTo>
                <a:lnTo>
                  <a:pt x="34417" y="4794326"/>
                </a:lnTo>
                <a:close/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64586" y="5333238"/>
            <a:ext cx="5073395" cy="99822"/>
          </a:xfrm>
          <a:custGeom>
            <a:avLst/>
            <a:gdLst/>
            <a:ahLst/>
            <a:cxnLst/>
            <a:rect l="l" t="t" r="r" b="b"/>
            <a:pathLst>
              <a:path w="5073395" h="99822">
                <a:moveTo>
                  <a:pt x="22098" y="22098"/>
                </a:moveTo>
                <a:lnTo>
                  <a:pt x="5051298" y="77724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36414" y="5321046"/>
            <a:ext cx="44196" cy="1416469"/>
          </a:xfrm>
          <a:custGeom>
            <a:avLst/>
            <a:gdLst/>
            <a:ahLst/>
            <a:cxnLst/>
            <a:rect l="l" t="t" r="r" b="b"/>
            <a:pathLst>
              <a:path w="44196" h="1416469">
                <a:moveTo>
                  <a:pt x="22098" y="22098"/>
                </a:moveTo>
                <a:lnTo>
                  <a:pt x="22098" y="1394371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45808" y="5388864"/>
            <a:ext cx="44195" cy="1348791"/>
          </a:xfrm>
          <a:custGeom>
            <a:avLst/>
            <a:gdLst/>
            <a:ahLst/>
            <a:cxnLst/>
            <a:rect l="l" t="t" r="r" b="b"/>
            <a:pathLst>
              <a:path w="44195" h="1348791">
                <a:moveTo>
                  <a:pt x="22098" y="22098"/>
                </a:moveTo>
                <a:lnTo>
                  <a:pt x="22098" y="1326693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18432" y="3948684"/>
            <a:ext cx="57785" cy="1410334"/>
          </a:xfrm>
          <a:custGeom>
            <a:avLst/>
            <a:gdLst/>
            <a:ahLst/>
            <a:cxnLst/>
            <a:rect l="l" t="t" r="r" b="b"/>
            <a:pathLst>
              <a:path w="57785" h="1410334">
                <a:moveTo>
                  <a:pt x="35687" y="22098"/>
                </a:moveTo>
                <a:lnTo>
                  <a:pt x="22098" y="1388237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88208" y="3948684"/>
            <a:ext cx="2084070" cy="44195"/>
          </a:xfrm>
          <a:custGeom>
            <a:avLst/>
            <a:gdLst/>
            <a:ahLst/>
            <a:cxnLst/>
            <a:rect l="l" t="t" r="r" b="b"/>
            <a:pathLst>
              <a:path w="2084070" h="44195">
                <a:moveTo>
                  <a:pt x="22098" y="22098"/>
                </a:moveTo>
                <a:lnTo>
                  <a:pt x="2061972" y="22098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02452" y="3948684"/>
            <a:ext cx="44196" cy="1453514"/>
          </a:xfrm>
          <a:custGeom>
            <a:avLst/>
            <a:gdLst/>
            <a:ahLst/>
            <a:cxnLst/>
            <a:rect l="l" t="t" r="r" b="b"/>
            <a:pathLst>
              <a:path w="44196" h="1453514">
                <a:moveTo>
                  <a:pt x="22098" y="22098"/>
                </a:moveTo>
                <a:lnTo>
                  <a:pt x="22098" y="1431417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78068" y="3972306"/>
            <a:ext cx="704596" cy="44195"/>
          </a:xfrm>
          <a:custGeom>
            <a:avLst/>
            <a:gdLst/>
            <a:ahLst/>
            <a:cxnLst/>
            <a:rect l="l" t="t" r="r" b="b"/>
            <a:pathLst>
              <a:path w="704596" h="44195">
                <a:moveTo>
                  <a:pt x="22098" y="22097"/>
                </a:moveTo>
                <a:lnTo>
                  <a:pt x="682498" y="22097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09794" y="3927348"/>
            <a:ext cx="44196" cy="435863"/>
          </a:xfrm>
          <a:custGeom>
            <a:avLst/>
            <a:gdLst/>
            <a:ahLst/>
            <a:cxnLst/>
            <a:rect l="l" t="t" r="r" b="b"/>
            <a:pathLst>
              <a:path w="44196" h="435863">
                <a:moveTo>
                  <a:pt x="22098" y="22098"/>
                </a:moveTo>
                <a:lnTo>
                  <a:pt x="22098" y="413766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28082" y="4300728"/>
            <a:ext cx="704596" cy="44196"/>
          </a:xfrm>
          <a:custGeom>
            <a:avLst/>
            <a:gdLst/>
            <a:ahLst/>
            <a:cxnLst/>
            <a:rect l="l" t="t" r="r" b="b"/>
            <a:pathLst>
              <a:path w="704596" h="44196">
                <a:moveTo>
                  <a:pt x="22098" y="22098"/>
                </a:moveTo>
                <a:lnTo>
                  <a:pt x="682498" y="22098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77562" y="2935224"/>
            <a:ext cx="604647" cy="44195"/>
          </a:xfrm>
          <a:custGeom>
            <a:avLst/>
            <a:gdLst/>
            <a:ahLst/>
            <a:cxnLst/>
            <a:rect l="l" t="t" r="r" b="b"/>
            <a:pathLst>
              <a:path w="604647" h="44195">
                <a:moveTo>
                  <a:pt x="22098" y="22098"/>
                </a:moveTo>
                <a:lnTo>
                  <a:pt x="582549" y="22098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29328" y="3256026"/>
            <a:ext cx="422275" cy="44196"/>
          </a:xfrm>
          <a:custGeom>
            <a:avLst/>
            <a:gdLst/>
            <a:ahLst/>
            <a:cxnLst/>
            <a:rect l="l" t="t" r="r" b="b"/>
            <a:pathLst>
              <a:path w="422275" h="44196">
                <a:moveTo>
                  <a:pt x="22098" y="22098"/>
                </a:moveTo>
                <a:lnTo>
                  <a:pt x="400177" y="22098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94326" y="2935224"/>
            <a:ext cx="57150" cy="380619"/>
          </a:xfrm>
          <a:custGeom>
            <a:avLst/>
            <a:gdLst/>
            <a:ahLst/>
            <a:cxnLst/>
            <a:rect l="l" t="t" r="r" b="b"/>
            <a:pathLst>
              <a:path w="57150" h="380619">
                <a:moveTo>
                  <a:pt x="35052" y="22098"/>
                </a:moveTo>
                <a:lnTo>
                  <a:pt x="22098" y="358521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35424" y="3274314"/>
            <a:ext cx="44195" cy="742442"/>
          </a:xfrm>
          <a:custGeom>
            <a:avLst/>
            <a:gdLst/>
            <a:ahLst/>
            <a:cxnLst/>
            <a:rect l="l" t="t" r="r" b="b"/>
            <a:pathLst>
              <a:path w="44195" h="742442">
                <a:moveTo>
                  <a:pt x="22098" y="22098"/>
                </a:moveTo>
                <a:lnTo>
                  <a:pt x="22098" y="720344"/>
                </a:lnTo>
              </a:path>
            </a:pathLst>
          </a:custGeom>
          <a:ln w="4419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3386582" y="2843320"/>
            <a:ext cx="1226725" cy="328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60" spc="10" dirty="0">
                <a:solidFill>
                  <a:srgbClr val="001427"/>
                </a:solidFill>
                <a:latin typeface="Arial"/>
                <a:cs typeface="Arial"/>
              </a:rPr>
              <a:t>Goodhue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774184" y="3447332"/>
            <a:ext cx="1290607" cy="328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60" spc="10" dirty="0">
                <a:solidFill>
                  <a:srgbClr val="001427"/>
                </a:solidFill>
                <a:latin typeface="Arial"/>
                <a:cs typeface="Arial"/>
              </a:rPr>
              <a:t>Wabasha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568698" y="4640116"/>
            <a:ext cx="1107601" cy="328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70" spc="10" dirty="0">
                <a:solidFill>
                  <a:srgbClr val="001427"/>
                </a:solidFill>
                <a:latin typeface="Arial"/>
                <a:cs typeface="Arial"/>
              </a:rPr>
              <a:t>Olmsted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328670" y="4622082"/>
            <a:ext cx="914720" cy="328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60" spc="10" dirty="0">
                <a:solidFill>
                  <a:srgbClr val="001427"/>
                </a:solidFill>
                <a:latin typeface="Arial"/>
                <a:cs typeface="Arial"/>
              </a:rPr>
              <a:t>Dodge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269482" y="4658150"/>
            <a:ext cx="1056371" cy="328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60" spc="10" dirty="0">
                <a:solidFill>
                  <a:srgbClr val="001427"/>
                </a:solidFill>
                <a:latin typeface="Arial"/>
                <a:cs typeface="Arial"/>
              </a:rPr>
              <a:t>Winona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641090" y="5944406"/>
            <a:ext cx="925212" cy="328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360" spc="10" dirty="0">
                <a:solidFill>
                  <a:srgbClr val="001427"/>
                </a:solidFill>
                <a:latin typeface="Arial"/>
                <a:cs typeface="Arial"/>
              </a:rPr>
              <a:t>Mower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432298" y="5924340"/>
            <a:ext cx="1040324" cy="328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40" spc="10" dirty="0">
                <a:solidFill>
                  <a:srgbClr val="001427"/>
                </a:solidFill>
                <a:latin typeface="Arial"/>
                <a:cs typeface="Arial"/>
              </a:rPr>
              <a:t>Fillmore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140702" y="5942882"/>
            <a:ext cx="1037547" cy="328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10" spc="10" dirty="0">
                <a:solidFill>
                  <a:srgbClr val="001427"/>
                </a:solidFill>
                <a:latin typeface="Arial"/>
                <a:cs typeface="Arial"/>
              </a:rPr>
              <a:t>Houston</a:t>
            </a:r>
            <a:endParaRPr sz="22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1481582" y="1968460"/>
            <a:ext cx="559640" cy="7205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300" spc="10" dirty="0">
                <a:solidFill>
                  <a:srgbClr val="4472C4"/>
                </a:solidFill>
                <a:latin typeface="Arial"/>
                <a:cs typeface="Arial"/>
              </a:rPr>
              <a:t>8</a:t>
            </a:r>
            <a:endParaRPr sz="53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1129538" y="2742401"/>
            <a:ext cx="1146170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COUNTIES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1314450" y="3493513"/>
            <a:ext cx="931236" cy="72077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300" spc="10" dirty="0">
                <a:solidFill>
                  <a:srgbClr val="4472C4"/>
                </a:solidFill>
                <a:latin typeface="Arial"/>
                <a:cs typeface="Arial"/>
              </a:rPr>
              <a:t>78</a:t>
            </a:r>
            <a:endParaRPr sz="53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559308" y="4267925"/>
            <a:ext cx="2323806" cy="8800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26313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MUNICIPALITIES,</a:t>
            </a:r>
            <a:endParaRPr sz="1800">
              <a:latin typeface="Arial"/>
              <a:cs typeface="Arial"/>
            </a:endParaRPr>
          </a:p>
          <a:p>
            <a:pPr marL="303275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65 OF WHICH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10" spc="10" dirty="0">
                <a:solidFill>
                  <a:srgbClr val="001427"/>
                </a:solidFill>
                <a:latin typeface="Arial"/>
                <a:cs typeface="Arial"/>
              </a:rPr>
              <a:t>ARE SEMLM MEMBERS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1035303" y="5483312"/>
            <a:ext cx="1599494" cy="7205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300" spc="10" dirty="0">
                <a:solidFill>
                  <a:srgbClr val="4472C4"/>
                </a:solidFill>
                <a:latin typeface="Arial"/>
                <a:cs typeface="Arial"/>
              </a:rPr>
              <a:t>368k</a:t>
            </a:r>
            <a:endParaRPr sz="5300">
              <a:latin typeface="Arial"/>
              <a:cs typeface="Arial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1055878" y="6257036"/>
            <a:ext cx="1442800" cy="5757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3335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REGIONAL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POPULATION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6285484" y="1978570"/>
            <a:ext cx="2439983" cy="2981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10" spc="10" dirty="0">
                <a:solidFill>
                  <a:srgbClr val="001427"/>
                </a:solidFill>
                <a:latin typeface="Arial"/>
                <a:cs typeface="Arial"/>
              </a:rPr>
              <a:t>POTENTIAL IMPACTS: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text 1"/>
          <p:cNvSpPr txBox="1"/>
          <p:nvPr/>
        </p:nvSpPr>
        <p:spPr>
          <a:xfrm>
            <a:off x="6285484" y="2298930"/>
            <a:ext cx="279120" cy="8925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6634480" y="2311617"/>
            <a:ext cx="2461612" cy="11848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8193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Population Changes</a:t>
            </a:r>
            <a:endParaRPr sz="2000">
              <a:latin typeface="Arial"/>
              <a:cs typeface="Arial"/>
            </a:endParaRPr>
          </a:p>
          <a:p>
            <a:pPr marL="28193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Demographic Changes</a:t>
            </a:r>
            <a:endParaRPr sz="1800">
              <a:latin typeface="Arial"/>
              <a:cs typeface="Arial"/>
            </a:endParaRPr>
          </a:p>
          <a:p>
            <a:pPr marL="28193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Infrastructure &amp; Service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Needs Changes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917942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TRANSPORTATION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Half of all workers in Minnesota commute to a different county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for work, signaling need for a regional transportation system.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33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457200" y="1676400"/>
            <a:ext cx="8953500" cy="4914900"/>
          </a:xfrm>
          <a:custGeom>
            <a:avLst/>
            <a:gdLst/>
            <a:ahLst/>
            <a:cxnLst/>
            <a:rect l="l" t="t" r="r" b="b"/>
            <a:pathLst>
              <a:path w="8953500" h="4914900">
                <a:moveTo>
                  <a:pt x="0" y="49149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4914900"/>
                </a:lnTo>
                <a:lnTo>
                  <a:pt x="0" y="4914900"/>
                </a:lnTo>
                <a:close/>
              </a:path>
            </a:pathLst>
          </a:custGeom>
          <a:solidFill>
            <a:srgbClr val="709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1784857" y="1744799"/>
            <a:ext cx="6362444" cy="271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FFFFFF"/>
                </a:solidFill>
                <a:latin typeface="Arial"/>
                <a:cs typeface="Arial"/>
              </a:rPr>
              <a:t>COMMUNITY TRANSPORTATION ASSOCIATION OF IDAHO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605276" y="3258947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948176" y="3270376"/>
            <a:ext cx="4927574" cy="5180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CTAI helps </a:t>
            </a: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distribute federal and state funds </a:t>
            </a: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to local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transit agencies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605276" y="3960240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948176" y="3971670"/>
            <a:ext cx="5430266" cy="5129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The CTAI employs a </a:t>
            </a: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full-time mobility manager </a:t>
            </a: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in each of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the state’s six transportation districts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3605276" y="4661281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948176" y="4672711"/>
            <a:ext cx="4831025" cy="5180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spc="10" dirty="0">
                <a:solidFill>
                  <a:srgbClr val="FFFFFF"/>
                </a:solidFill>
                <a:latin typeface="Arial"/>
                <a:cs typeface="Arial"/>
              </a:rPr>
              <a:t>These managers </a:t>
            </a:r>
            <a:r>
              <a:rPr sz="1530" b="1" spc="10" dirty="0">
                <a:solidFill>
                  <a:srgbClr val="FFFFFF"/>
                </a:solidFill>
                <a:latin typeface="Arial"/>
                <a:cs typeface="Arial"/>
              </a:rPr>
              <a:t>facilitate the coordinated planning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process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and bring together key stakeholders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1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0655"/>
            <a:ext cx="2839974" cy="42169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557578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IMMIGRATION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The State of Minnesota has a long history of becoming the new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home for international migrants and refugees seeking better opportunities or fleeing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persecution.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34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587236" y="3091851"/>
            <a:ext cx="1915863" cy="893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600" b="1" spc="10" dirty="0">
                <a:solidFill>
                  <a:srgbClr val="4472C4"/>
                </a:solidFill>
                <a:latin typeface="Arial"/>
                <a:cs typeface="Arial"/>
              </a:rPr>
              <a:t>13%</a:t>
            </a:r>
            <a:endParaRPr sz="6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762498" y="4050233"/>
            <a:ext cx="3422294" cy="684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80" b="1" spc="10" dirty="0">
                <a:solidFill>
                  <a:srgbClr val="001427"/>
                </a:solidFill>
                <a:latin typeface="Arial"/>
                <a:cs typeface="Arial"/>
              </a:rPr>
              <a:t>State of  Minnesota’s share</a:t>
            </a:r>
            <a:endParaRPr sz="1900">
              <a:latin typeface="Arial"/>
              <a:cs typeface="Arial"/>
            </a:endParaRPr>
          </a:p>
          <a:p>
            <a:pPr marL="183642">
              <a:lnSpc>
                <a:spcPct val="100000"/>
              </a:lnSpc>
            </a:pPr>
            <a:r>
              <a:rPr sz="2190" b="1" spc="10" dirty="0">
                <a:solidFill>
                  <a:srgbClr val="001427"/>
                </a:solidFill>
                <a:latin typeface="Arial"/>
                <a:cs typeface="Arial"/>
              </a:rPr>
              <a:t>of  the nation’s refugees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959356" y="3091851"/>
            <a:ext cx="1470854" cy="893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600" b="1" spc="10" dirty="0">
                <a:solidFill>
                  <a:srgbClr val="4472C4"/>
                </a:solidFill>
                <a:latin typeface="Arial"/>
                <a:cs typeface="Arial"/>
              </a:rPr>
              <a:t>2%</a:t>
            </a:r>
            <a:endParaRPr sz="6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912114" y="4050233"/>
            <a:ext cx="3422294" cy="6842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001427"/>
                </a:solidFill>
                <a:latin typeface="Arial"/>
                <a:cs typeface="Arial"/>
              </a:rPr>
              <a:t>State of  Minnesota’s share</a:t>
            </a:r>
            <a:endParaRPr sz="2000">
              <a:latin typeface="Arial"/>
              <a:cs typeface="Arial"/>
            </a:endParaRPr>
          </a:p>
          <a:p>
            <a:pPr marL="40386">
              <a:lnSpc>
                <a:spcPct val="100000"/>
              </a:lnSpc>
            </a:pPr>
            <a:r>
              <a:rPr sz="2130" b="1" spc="10" dirty="0">
                <a:solidFill>
                  <a:srgbClr val="001427"/>
                </a:solidFill>
                <a:latin typeface="Arial"/>
                <a:cs typeface="Arial"/>
              </a:rPr>
              <a:t>of  the nation’s population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4666107" y="2531745"/>
            <a:ext cx="476250" cy="2709672"/>
          </a:xfrm>
          <a:custGeom>
            <a:avLst/>
            <a:gdLst/>
            <a:ahLst/>
            <a:cxnLst/>
            <a:rect l="l" t="t" r="r" b="b"/>
            <a:pathLst>
              <a:path w="476250" h="2709672">
                <a:moveTo>
                  <a:pt x="0" y="0"/>
                </a:moveTo>
                <a:lnTo>
                  <a:pt x="30607" y="0"/>
                </a:lnTo>
                <a:lnTo>
                  <a:pt x="476250" y="1354836"/>
                </a:lnTo>
                <a:lnTo>
                  <a:pt x="30607" y="2709672"/>
                </a:lnTo>
                <a:lnTo>
                  <a:pt x="0" y="2709672"/>
                </a:lnTo>
                <a:lnTo>
                  <a:pt x="445643" y="1354836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661154" y="2526792"/>
            <a:ext cx="486156" cy="2719578"/>
          </a:xfrm>
          <a:custGeom>
            <a:avLst/>
            <a:gdLst/>
            <a:ahLst/>
            <a:cxnLst/>
            <a:rect l="l" t="t" r="r" b="b"/>
            <a:pathLst>
              <a:path w="486156" h="2719578">
                <a:moveTo>
                  <a:pt x="4953" y="4953"/>
                </a:moveTo>
                <a:lnTo>
                  <a:pt x="35560" y="4953"/>
                </a:lnTo>
                <a:lnTo>
                  <a:pt x="481203" y="1359789"/>
                </a:lnTo>
                <a:lnTo>
                  <a:pt x="35560" y="2714625"/>
                </a:lnTo>
                <a:lnTo>
                  <a:pt x="4953" y="2714625"/>
                </a:lnTo>
                <a:lnTo>
                  <a:pt x="450596" y="1359789"/>
                </a:lnTo>
                <a:close/>
              </a:path>
            </a:pathLst>
          </a:custGeom>
          <a:ln w="990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548640" y="6694461"/>
            <a:ext cx="2627938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Source: Census, via Twin Cities Pioneer Press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584188" y="1642491"/>
            <a:ext cx="2669591" cy="7923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001427"/>
                </a:solidFill>
                <a:latin typeface="Arial"/>
                <a:cs typeface="Arial"/>
              </a:rPr>
              <a:t>TOTAL IMPACTS BY 2040,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001427"/>
                </a:solidFill>
                <a:latin typeface="Arial"/>
                <a:cs typeface="Arial"/>
              </a:rPr>
              <a:t>WITH HIGHER CAPTURE OF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001427"/>
                </a:solidFill>
                <a:latin typeface="Arial"/>
                <a:cs typeface="Arial"/>
              </a:rPr>
              <a:t>IMMIGRANTS: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122922" y="2499360"/>
            <a:ext cx="2022043" cy="649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+2,000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714234" y="3207803"/>
            <a:ext cx="772203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60" b="1" spc="10" dirty="0">
                <a:solidFill>
                  <a:srgbClr val="4472C4"/>
                </a:solidFill>
                <a:latin typeface="Arial"/>
                <a:cs typeface="Arial"/>
              </a:rPr>
              <a:t>Jobs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960616" y="3932174"/>
            <a:ext cx="2346351" cy="649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+$380M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799834" y="4640617"/>
            <a:ext cx="2602715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Economic Output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122160" y="5364734"/>
            <a:ext cx="2022653" cy="6498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+$25M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411719" y="6072960"/>
            <a:ext cx="1378850" cy="3796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Earnings</a:t>
            </a:r>
            <a:endParaRPr sz="25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55244" y="421333"/>
            <a:ext cx="8761984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IMMIGRATION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The Region’s immigrant population grew from a 4.2% share of the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population in 2000 to 6.4% in 2016. Providing services to support this population will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grow the Region’s labor supply and contribute to long-term economic growth.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35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3548888" y="2492375"/>
            <a:ext cx="1348359" cy="2124202"/>
          </a:xfrm>
          <a:custGeom>
            <a:avLst/>
            <a:gdLst/>
            <a:ahLst/>
            <a:cxnLst/>
            <a:rect l="l" t="t" r="r" b="b"/>
            <a:pathLst>
              <a:path w="1348359" h="2124202">
                <a:moveTo>
                  <a:pt x="0" y="0"/>
                </a:moveTo>
                <a:cubicBezTo>
                  <a:pt x="491744" y="0"/>
                  <a:pt x="968375" y="170561"/>
                  <a:pt x="1348359" y="482854"/>
                </a:cubicBezTo>
                <a:lnTo>
                  <a:pt x="0" y="2124202"/>
                </a:lnTo>
                <a:close/>
              </a:path>
            </a:pathLst>
          </a:custGeom>
          <a:solidFill>
            <a:srgbClr val="9BC3F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539363" y="2482850"/>
            <a:ext cx="1367409" cy="2143252"/>
          </a:xfrm>
          <a:custGeom>
            <a:avLst/>
            <a:gdLst/>
            <a:ahLst/>
            <a:cxnLst/>
            <a:rect l="l" t="t" r="r" b="b"/>
            <a:pathLst>
              <a:path w="1367409" h="2143252">
                <a:moveTo>
                  <a:pt x="9525" y="9525"/>
                </a:moveTo>
                <a:cubicBezTo>
                  <a:pt x="501269" y="9525"/>
                  <a:pt x="977900" y="180086"/>
                  <a:pt x="1357884" y="492379"/>
                </a:cubicBezTo>
                <a:lnTo>
                  <a:pt x="9525" y="213372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548888" y="2975229"/>
            <a:ext cx="2386076" cy="3762261"/>
          </a:xfrm>
          <a:custGeom>
            <a:avLst/>
            <a:gdLst/>
            <a:ahLst/>
            <a:cxnLst/>
            <a:rect l="l" t="t" r="r" b="b"/>
            <a:pathLst>
              <a:path w="2386076" h="3762261">
                <a:moveTo>
                  <a:pt x="1348359" y="0"/>
                </a:moveTo>
                <a:cubicBezTo>
                  <a:pt x="2254885" y="744728"/>
                  <a:pt x="2386076" y="2083308"/>
                  <a:pt x="1641348" y="2989707"/>
                </a:cubicBezTo>
                <a:cubicBezTo>
                  <a:pt x="1263904" y="3449193"/>
                  <a:pt x="711200" y="3729329"/>
                  <a:pt x="117602" y="3762261"/>
                </a:cubicBezTo>
                <a:lnTo>
                  <a:pt x="0" y="1641348"/>
                </a:lnTo>
                <a:close/>
              </a:path>
            </a:pathLst>
          </a:custGeom>
          <a:solidFill>
            <a:srgbClr val="C7C7C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539363" y="2965704"/>
            <a:ext cx="2405126" cy="3781311"/>
          </a:xfrm>
          <a:custGeom>
            <a:avLst/>
            <a:gdLst/>
            <a:ahLst/>
            <a:cxnLst/>
            <a:rect l="l" t="t" r="r" b="b"/>
            <a:pathLst>
              <a:path w="2405126" h="3781311">
                <a:moveTo>
                  <a:pt x="1357884" y="9525"/>
                </a:moveTo>
                <a:cubicBezTo>
                  <a:pt x="2264410" y="754253"/>
                  <a:pt x="2395601" y="2092833"/>
                  <a:pt x="1650873" y="2999232"/>
                </a:cubicBezTo>
                <a:cubicBezTo>
                  <a:pt x="1273429" y="3458718"/>
                  <a:pt x="720725" y="3738854"/>
                  <a:pt x="127127" y="3771786"/>
                </a:cubicBezTo>
                <a:lnTo>
                  <a:pt x="9525" y="165087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636141" y="4616577"/>
            <a:ext cx="2030349" cy="2168410"/>
          </a:xfrm>
          <a:custGeom>
            <a:avLst/>
            <a:gdLst/>
            <a:ahLst/>
            <a:cxnLst/>
            <a:rect l="l" t="t" r="r" b="b"/>
            <a:pathLst>
              <a:path w="2030349" h="2168410">
                <a:moveTo>
                  <a:pt x="2030349" y="2120913"/>
                </a:moveTo>
                <a:cubicBezTo>
                  <a:pt x="1173988" y="2168410"/>
                  <a:pt x="373126" y="1696339"/>
                  <a:pt x="0" y="924052"/>
                </a:cubicBezTo>
                <a:lnTo>
                  <a:pt x="1912747" y="0"/>
                </a:lnTo>
                <a:close/>
              </a:path>
            </a:pathLst>
          </a:custGeom>
          <a:solidFill>
            <a:srgbClr val="34343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626616" y="4607052"/>
            <a:ext cx="2049399" cy="2187460"/>
          </a:xfrm>
          <a:custGeom>
            <a:avLst/>
            <a:gdLst/>
            <a:ahLst/>
            <a:cxnLst/>
            <a:rect l="l" t="t" r="r" b="b"/>
            <a:pathLst>
              <a:path w="2049399" h="2187460">
                <a:moveTo>
                  <a:pt x="2039874" y="2130438"/>
                </a:moveTo>
                <a:cubicBezTo>
                  <a:pt x="1183513" y="2177935"/>
                  <a:pt x="382651" y="1705864"/>
                  <a:pt x="9525" y="933577"/>
                </a:cubicBezTo>
                <a:lnTo>
                  <a:pt x="1922272" y="952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125804" y="2492375"/>
            <a:ext cx="2423083" cy="3048254"/>
          </a:xfrm>
          <a:custGeom>
            <a:avLst/>
            <a:gdLst/>
            <a:ahLst/>
            <a:cxnLst/>
            <a:rect l="l" t="t" r="r" b="b"/>
            <a:pathLst>
              <a:path w="2423083" h="3048254">
                <a:moveTo>
                  <a:pt x="510337" y="3048254"/>
                </a:moveTo>
                <a:cubicBezTo>
                  <a:pt x="0" y="1991995"/>
                  <a:pt x="442646" y="721868"/>
                  <a:pt x="1498905" y="211455"/>
                </a:cubicBezTo>
                <a:cubicBezTo>
                  <a:pt x="1787068" y="72263"/>
                  <a:pt x="2103044" y="0"/>
                  <a:pt x="2423084" y="0"/>
                </a:cubicBezTo>
                <a:lnTo>
                  <a:pt x="2423084" y="2124202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116279" y="2482850"/>
            <a:ext cx="2442133" cy="3067304"/>
          </a:xfrm>
          <a:custGeom>
            <a:avLst/>
            <a:gdLst/>
            <a:ahLst/>
            <a:cxnLst/>
            <a:rect l="l" t="t" r="r" b="b"/>
            <a:pathLst>
              <a:path w="2442133" h="3067304">
                <a:moveTo>
                  <a:pt x="519862" y="3057779"/>
                </a:moveTo>
                <a:cubicBezTo>
                  <a:pt x="9525" y="2001520"/>
                  <a:pt x="452171" y="731393"/>
                  <a:pt x="1508430" y="220980"/>
                </a:cubicBezTo>
                <a:cubicBezTo>
                  <a:pt x="1796593" y="81788"/>
                  <a:pt x="2112569" y="9525"/>
                  <a:pt x="2432609" y="9525"/>
                </a:cubicBezTo>
                <a:lnTo>
                  <a:pt x="2432609" y="213372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3698748" y="2781771"/>
            <a:ext cx="861820" cy="5470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10" b="1" spc="10" dirty="0">
                <a:solidFill>
                  <a:srgbClr val="FFFFFF"/>
                </a:solidFill>
                <a:latin typeface="Arial"/>
                <a:cs typeface="Arial"/>
              </a:rPr>
              <a:t>Europe,</a:t>
            </a:r>
            <a:endParaRPr sz="1600">
              <a:latin typeface="Arial"/>
              <a:cs typeface="Arial"/>
            </a:endParaRPr>
          </a:p>
          <a:p>
            <a:pPr marL="94488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2,532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817364" y="4820375"/>
            <a:ext cx="672427" cy="5470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8194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Asia,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8,830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356612" y="5801577"/>
            <a:ext cx="769618" cy="5470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90" b="1" spc="10" dirty="0">
                <a:solidFill>
                  <a:srgbClr val="FFFFFF"/>
                </a:solidFill>
                <a:latin typeface="Arial"/>
                <a:cs typeface="Arial"/>
              </a:rPr>
              <a:t>Africa,</a:t>
            </a:r>
            <a:endParaRPr sz="1700">
              <a:latin typeface="Arial"/>
              <a:cs typeface="Arial"/>
            </a:endParaRPr>
          </a:p>
          <a:p>
            <a:pPr marL="48005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4,330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699260" y="3677375"/>
            <a:ext cx="1114042" cy="5470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Americas,</a:t>
            </a:r>
            <a:endParaRPr sz="1400">
              <a:latin typeface="Arial"/>
              <a:cs typeface="Arial"/>
            </a:endParaRPr>
          </a:p>
          <a:p>
            <a:pPr marL="220217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7,440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137920" y="1734021"/>
            <a:ext cx="4887255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30" b="1" spc="10" dirty="0">
                <a:latin typeface="Arial"/>
                <a:cs typeface="Arial"/>
              </a:rPr>
              <a:t>Foreign-Born Population by Continent of  Birth</a:t>
            </a:r>
            <a:endParaRPr sz="17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48640" y="6990080"/>
            <a:ext cx="778611" cy="1624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Source: ACS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861046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IMMIGRATION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Increasing the rate of international immigration increases long-term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economic growth by providing an endogenous source of new labor supply and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innovation.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36</a:t>
            </a:r>
            <a:endParaRPr sz="1300">
              <a:latin typeface="Arial"/>
              <a:cs typeface="Arial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457200" y="1676400"/>
            <a:ext cx="8953500" cy="4914900"/>
          </a:xfrm>
          <a:custGeom>
            <a:avLst/>
            <a:gdLst/>
            <a:ahLst/>
            <a:cxnLst/>
            <a:rect l="l" t="t" r="r" b="b"/>
            <a:pathLst>
              <a:path w="8953500" h="4914900">
                <a:moveTo>
                  <a:pt x="0" y="4914900"/>
                </a:moveTo>
                <a:lnTo>
                  <a:pt x="0" y="0"/>
                </a:lnTo>
                <a:lnTo>
                  <a:pt x="8953500" y="0"/>
                </a:lnTo>
                <a:lnTo>
                  <a:pt x="8953500" y="4914900"/>
                </a:lnTo>
                <a:lnTo>
                  <a:pt x="0" y="4914900"/>
                </a:lnTo>
                <a:close/>
              </a:path>
            </a:pathLst>
          </a:custGeom>
          <a:solidFill>
            <a:srgbClr val="709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38150" y="1657350"/>
            <a:ext cx="8991600" cy="4953000"/>
          </a:xfrm>
          <a:custGeom>
            <a:avLst/>
            <a:gdLst/>
            <a:ahLst/>
            <a:cxnLst/>
            <a:rect l="l" t="t" r="r" b="b"/>
            <a:pathLst>
              <a:path w="8991600" h="4953000">
                <a:moveTo>
                  <a:pt x="19050" y="4933950"/>
                </a:moveTo>
                <a:lnTo>
                  <a:pt x="19050" y="19050"/>
                </a:lnTo>
                <a:lnTo>
                  <a:pt x="8972550" y="19050"/>
                </a:lnTo>
                <a:lnTo>
                  <a:pt x="8972550" y="4933950"/>
                </a:lnTo>
                <a:lnTo>
                  <a:pt x="19050" y="493395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3875786" y="1744799"/>
            <a:ext cx="2182914" cy="2713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b="1" spc="10" dirty="0">
                <a:solidFill>
                  <a:srgbClr val="FFFFFF"/>
                </a:solidFill>
                <a:latin typeface="Arial"/>
                <a:cs typeface="Arial"/>
              </a:rPr>
              <a:t>WELCOME CENTERS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" y="2182368"/>
            <a:ext cx="3105150" cy="2084832"/>
          </a:xfrm>
          <a:prstGeom prst="rect">
            <a:avLst/>
          </a:prstGeom>
        </p:spPr>
      </p:pic>
      <p:sp>
        <p:nvSpPr>
          <p:cNvPr id="181" name="object 181"/>
          <p:cNvSpPr/>
          <p:nvPr/>
        </p:nvSpPr>
        <p:spPr>
          <a:xfrm>
            <a:off x="578358" y="2153412"/>
            <a:ext cx="3163062" cy="2142744"/>
          </a:xfrm>
          <a:custGeom>
            <a:avLst/>
            <a:gdLst/>
            <a:ahLst/>
            <a:cxnLst/>
            <a:rect l="l" t="t" r="r" b="b"/>
            <a:pathLst>
              <a:path w="3163062" h="2142744">
                <a:moveTo>
                  <a:pt x="14478" y="2128266"/>
                </a:moveTo>
                <a:lnTo>
                  <a:pt x="14478" y="14478"/>
                </a:lnTo>
                <a:lnTo>
                  <a:pt x="3148584" y="14478"/>
                </a:lnTo>
                <a:lnTo>
                  <a:pt x="3148584" y="2128266"/>
                </a:lnTo>
                <a:lnTo>
                  <a:pt x="14478" y="2128266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4" y="4386834"/>
            <a:ext cx="3105150" cy="2084832"/>
          </a:xfrm>
          <a:prstGeom prst="rect">
            <a:avLst/>
          </a:prstGeom>
        </p:spPr>
      </p:pic>
      <p:sp>
        <p:nvSpPr>
          <p:cNvPr id="182" name="object 182"/>
          <p:cNvSpPr/>
          <p:nvPr/>
        </p:nvSpPr>
        <p:spPr>
          <a:xfrm>
            <a:off x="578358" y="4357878"/>
            <a:ext cx="3163062" cy="2142744"/>
          </a:xfrm>
          <a:custGeom>
            <a:avLst/>
            <a:gdLst/>
            <a:ahLst/>
            <a:cxnLst/>
            <a:rect l="l" t="t" r="r" b="b"/>
            <a:pathLst>
              <a:path w="3163062" h="2142744">
                <a:moveTo>
                  <a:pt x="14478" y="2128266"/>
                </a:moveTo>
                <a:lnTo>
                  <a:pt x="14478" y="14478"/>
                </a:lnTo>
                <a:lnTo>
                  <a:pt x="3148584" y="14478"/>
                </a:lnTo>
                <a:lnTo>
                  <a:pt x="3148584" y="2128266"/>
                </a:lnTo>
                <a:lnTo>
                  <a:pt x="14478" y="2128266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1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96" y="2182368"/>
            <a:ext cx="3206496" cy="2084832"/>
          </a:xfrm>
          <a:prstGeom prst="rect">
            <a:avLst/>
          </a:prstGeom>
        </p:spPr>
      </p:pic>
      <p:sp>
        <p:nvSpPr>
          <p:cNvPr id="183" name="object 183"/>
          <p:cNvSpPr/>
          <p:nvPr/>
        </p:nvSpPr>
        <p:spPr>
          <a:xfrm>
            <a:off x="3816096" y="2144268"/>
            <a:ext cx="3282696" cy="2161032"/>
          </a:xfrm>
          <a:custGeom>
            <a:avLst/>
            <a:gdLst/>
            <a:ahLst/>
            <a:cxnLst/>
            <a:rect l="l" t="t" r="r" b="b"/>
            <a:pathLst>
              <a:path w="3282696" h="2161032">
                <a:moveTo>
                  <a:pt x="19050" y="2141982"/>
                </a:moveTo>
                <a:lnTo>
                  <a:pt x="19050" y="19050"/>
                </a:lnTo>
                <a:lnTo>
                  <a:pt x="3263646" y="19050"/>
                </a:lnTo>
                <a:lnTo>
                  <a:pt x="3263646" y="2141982"/>
                </a:lnTo>
                <a:lnTo>
                  <a:pt x="19050" y="214198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2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96" y="4386834"/>
            <a:ext cx="3206496" cy="2084832"/>
          </a:xfrm>
          <a:prstGeom prst="rect">
            <a:avLst/>
          </a:prstGeom>
        </p:spPr>
      </p:pic>
      <p:sp>
        <p:nvSpPr>
          <p:cNvPr id="184" name="object 184"/>
          <p:cNvSpPr/>
          <p:nvPr/>
        </p:nvSpPr>
        <p:spPr>
          <a:xfrm>
            <a:off x="3816096" y="4348734"/>
            <a:ext cx="3282696" cy="2161032"/>
          </a:xfrm>
          <a:custGeom>
            <a:avLst/>
            <a:gdLst/>
            <a:ahLst/>
            <a:cxnLst/>
            <a:rect l="l" t="t" r="r" b="b"/>
            <a:pathLst>
              <a:path w="3282696" h="2161032">
                <a:moveTo>
                  <a:pt x="19050" y="2141982"/>
                </a:moveTo>
                <a:lnTo>
                  <a:pt x="19050" y="19050"/>
                </a:lnTo>
                <a:lnTo>
                  <a:pt x="3263646" y="19050"/>
                </a:lnTo>
                <a:lnTo>
                  <a:pt x="3263646" y="2141982"/>
                </a:lnTo>
                <a:lnTo>
                  <a:pt x="19050" y="214198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854196" y="6011418"/>
            <a:ext cx="3206496" cy="459486"/>
          </a:xfrm>
          <a:custGeom>
            <a:avLst/>
            <a:gdLst/>
            <a:ahLst/>
            <a:cxnLst/>
            <a:rect l="l" t="t" r="r" b="b"/>
            <a:pathLst>
              <a:path w="3206496" h="459486">
                <a:moveTo>
                  <a:pt x="0" y="459486"/>
                </a:moveTo>
                <a:lnTo>
                  <a:pt x="0" y="0"/>
                </a:lnTo>
                <a:lnTo>
                  <a:pt x="3206496" y="0"/>
                </a:lnTo>
                <a:lnTo>
                  <a:pt x="3206496" y="459486"/>
                </a:lnTo>
                <a:lnTo>
                  <a:pt x="0" y="459486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4579112" y="6137947"/>
            <a:ext cx="1810333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Project FINE, Winona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3854196" y="3803904"/>
            <a:ext cx="3206496" cy="459485"/>
          </a:xfrm>
          <a:custGeom>
            <a:avLst/>
            <a:gdLst/>
            <a:ahLst/>
            <a:cxnLst/>
            <a:rect l="l" t="t" r="r" b="b"/>
            <a:pathLst>
              <a:path w="3206496" h="459485">
                <a:moveTo>
                  <a:pt x="0" y="459486"/>
                </a:moveTo>
                <a:lnTo>
                  <a:pt x="0" y="0"/>
                </a:lnTo>
                <a:lnTo>
                  <a:pt x="3206496" y="0"/>
                </a:lnTo>
                <a:lnTo>
                  <a:pt x="3206496" y="459486"/>
                </a:lnTo>
                <a:lnTo>
                  <a:pt x="0" y="459486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4115053" y="3930178"/>
            <a:ext cx="2739506" cy="216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Welcoming America, St. Charles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607314" y="3807714"/>
            <a:ext cx="3105150" cy="459486"/>
          </a:xfrm>
          <a:custGeom>
            <a:avLst/>
            <a:gdLst/>
            <a:ahLst/>
            <a:cxnLst/>
            <a:rect l="l" t="t" r="r" b="b"/>
            <a:pathLst>
              <a:path w="3105150" h="459486">
                <a:moveTo>
                  <a:pt x="0" y="459486"/>
                </a:moveTo>
                <a:lnTo>
                  <a:pt x="0" y="0"/>
                </a:lnTo>
                <a:lnTo>
                  <a:pt x="3105150" y="0"/>
                </a:lnTo>
                <a:lnTo>
                  <a:pt x="3105150" y="459486"/>
                </a:lnTo>
                <a:lnTo>
                  <a:pt x="0" y="459486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1164082" y="3933988"/>
            <a:ext cx="2045527" cy="216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Welcome Center, Austin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607314" y="6007608"/>
            <a:ext cx="3105150" cy="459486"/>
          </a:xfrm>
          <a:custGeom>
            <a:avLst/>
            <a:gdLst/>
            <a:ahLst/>
            <a:cxnLst/>
            <a:rect l="l" t="t" r="r" b="b"/>
            <a:pathLst>
              <a:path w="3105150" h="459486">
                <a:moveTo>
                  <a:pt x="0" y="459486"/>
                </a:moveTo>
                <a:lnTo>
                  <a:pt x="0" y="0"/>
                </a:lnTo>
                <a:lnTo>
                  <a:pt x="3105150" y="0"/>
                </a:lnTo>
                <a:lnTo>
                  <a:pt x="3105150" y="459486"/>
                </a:lnTo>
                <a:lnTo>
                  <a:pt x="0" y="459486"/>
                </a:lnTo>
                <a:close/>
              </a:path>
            </a:pathLst>
          </a:custGeom>
          <a:solidFill>
            <a:srgbClr val="4472C4">
              <a:alpha val="6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49375" y="6134137"/>
            <a:ext cx="2674200" cy="2168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b="1" spc="10" dirty="0">
                <a:solidFill>
                  <a:srgbClr val="FFFFFF"/>
                </a:solidFill>
                <a:latin typeface="Arial"/>
                <a:cs typeface="Arial"/>
              </a:rPr>
              <a:t>Karen Parent Education, Austin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213346" y="2180209"/>
            <a:ext cx="251459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556246" y="2191638"/>
            <a:ext cx="1634946" cy="18898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There is an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opportunity to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formalize the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Region’s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immigrant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FFFFFF"/>
                </a:solidFill>
                <a:latin typeface="Arial"/>
                <a:cs typeface="Arial"/>
              </a:rPr>
              <a:t>welcome centers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and services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7213346" y="4375023"/>
            <a:ext cx="251459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7556246" y="4386453"/>
            <a:ext cx="1741270" cy="16155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solidFill>
                  <a:srgbClr val="FFFFFF"/>
                </a:solidFill>
                <a:latin typeface="Arial"/>
                <a:cs typeface="Arial"/>
              </a:rPr>
              <a:t>This effort can be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led by non-profits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and institutions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40" spc="10" dirty="0">
                <a:solidFill>
                  <a:srgbClr val="FFFFFF"/>
                </a:solidFill>
                <a:latin typeface="Arial"/>
                <a:cs typeface="Arial"/>
              </a:rPr>
              <a:t>with support from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regional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organizations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43444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90" b="1" spc="10" dirty="0">
                <a:solidFill>
                  <a:srgbClr val="4472C4"/>
                </a:solidFill>
                <a:latin typeface="Arial"/>
                <a:cs typeface="Arial"/>
              </a:rPr>
              <a:t>TOURISM | 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Communities throughout the Region recognize the importance of outdoor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recreation as a tool for economic development and industry diversification, and a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regional tourism strategy will create additional economic opportunities.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37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280912" y="2734183"/>
            <a:ext cx="2665781" cy="8935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600" b="1" spc="10" dirty="0">
                <a:solidFill>
                  <a:srgbClr val="4472C4"/>
                </a:solidFill>
                <a:latin typeface="Arial"/>
                <a:cs typeface="Arial"/>
              </a:rPr>
              <a:t>16,000</a:t>
            </a:r>
            <a:endParaRPr sz="6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064504" y="3692398"/>
            <a:ext cx="2956256" cy="10564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001427"/>
                </a:solidFill>
                <a:latin typeface="Arial"/>
                <a:cs typeface="Arial"/>
              </a:rPr>
              <a:t>Leisure and hospitality</a:t>
            </a:r>
            <a:endParaRPr sz="1700">
              <a:latin typeface="Arial"/>
              <a:cs typeface="Arial"/>
            </a:endParaRPr>
          </a:p>
          <a:p>
            <a:pPr marL="482346">
              <a:lnSpc>
                <a:spcPct val="100000"/>
              </a:lnSpc>
            </a:pPr>
            <a:r>
              <a:rPr sz="2400" b="1" spc="10" dirty="0">
                <a:solidFill>
                  <a:srgbClr val="001427"/>
                </a:solidFill>
                <a:latin typeface="Arial"/>
                <a:cs typeface="Arial"/>
              </a:rPr>
              <a:t>jobs, Southeast</a:t>
            </a:r>
            <a:endParaRPr sz="2400">
              <a:latin typeface="Arial"/>
              <a:cs typeface="Arial"/>
            </a:endParaRPr>
          </a:p>
          <a:p>
            <a:pPr marL="372617">
              <a:lnSpc>
                <a:spcPct val="100000"/>
              </a:lnSpc>
            </a:pPr>
            <a:r>
              <a:rPr sz="2400" b="1" spc="10" dirty="0">
                <a:solidFill>
                  <a:srgbClr val="001427"/>
                </a:solidFill>
                <a:latin typeface="Arial"/>
                <a:cs typeface="Arial"/>
              </a:rPr>
              <a:t>Minnesota, 2016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736851" y="2726091"/>
            <a:ext cx="1915862" cy="8937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600" b="1" spc="10" dirty="0">
                <a:solidFill>
                  <a:srgbClr val="4472C4"/>
                </a:solidFill>
                <a:latin typeface="Arial"/>
                <a:cs typeface="Arial"/>
              </a:rPr>
              <a:t>41%</a:t>
            </a:r>
            <a:endParaRPr sz="66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973836" y="3684778"/>
            <a:ext cx="3298241" cy="14221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b="1" spc="10" dirty="0">
                <a:solidFill>
                  <a:srgbClr val="001427"/>
                </a:solidFill>
                <a:latin typeface="Arial"/>
                <a:cs typeface="Arial"/>
              </a:rPr>
              <a:t>Growth in annual sales,</a:t>
            </a:r>
            <a:endParaRPr sz="2100">
              <a:latin typeface="Arial"/>
              <a:cs typeface="Arial"/>
            </a:endParaRPr>
          </a:p>
          <a:p>
            <a:pPr marL="103632">
              <a:lnSpc>
                <a:spcPct val="100000"/>
              </a:lnSpc>
            </a:pPr>
            <a:r>
              <a:rPr sz="2280" b="1" spc="10" dirty="0">
                <a:solidFill>
                  <a:srgbClr val="001427"/>
                </a:solidFill>
                <a:latin typeface="Arial"/>
                <a:cs typeface="Arial"/>
              </a:rPr>
              <a:t>leisure and hospitality</a:t>
            </a:r>
            <a:endParaRPr sz="2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80" b="1" spc="10" dirty="0">
                <a:solidFill>
                  <a:srgbClr val="001427"/>
                </a:solidFill>
                <a:latin typeface="Arial"/>
                <a:cs typeface="Arial"/>
              </a:rPr>
              <a:t>businesses in the State of </a:t>
            </a:r>
            <a:endParaRPr sz="1900">
              <a:latin typeface="Arial"/>
              <a:cs typeface="Arial"/>
            </a:endParaRPr>
          </a:p>
          <a:p>
            <a:pPr marL="173736">
              <a:lnSpc>
                <a:spcPct val="100000"/>
              </a:lnSpc>
            </a:pPr>
            <a:r>
              <a:rPr sz="2340" b="1" spc="10" dirty="0">
                <a:solidFill>
                  <a:srgbClr val="001427"/>
                </a:solidFill>
                <a:latin typeface="Arial"/>
                <a:cs typeface="Arial"/>
              </a:rPr>
              <a:t>Minnesota, 2005-2015</a:t>
            </a:r>
            <a:endParaRPr sz="2300">
              <a:latin typeface="Arial"/>
              <a:cs typeface="Arial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5014722" y="2385822"/>
            <a:ext cx="28956" cy="3477006"/>
          </a:xfrm>
          <a:custGeom>
            <a:avLst/>
            <a:gdLst/>
            <a:ahLst/>
            <a:cxnLst/>
            <a:rect l="l" t="t" r="r" b="b"/>
            <a:pathLst>
              <a:path w="28956" h="3477006">
                <a:moveTo>
                  <a:pt x="14478" y="14478"/>
                </a:moveTo>
                <a:lnTo>
                  <a:pt x="14478" y="3462528"/>
                </a:ln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548640" y="6694461"/>
            <a:ext cx="1601646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Source: Explore Minnesota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6584188" y="1642491"/>
            <a:ext cx="2619299" cy="7923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001427"/>
                </a:solidFill>
                <a:latin typeface="Arial"/>
                <a:cs typeface="Arial"/>
              </a:rPr>
              <a:t>TOTAL IMPACTS BY 2040,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001427"/>
                </a:solidFill>
                <a:latin typeface="Arial"/>
                <a:cs typeface="Arial"/>
              </a:rPr>
              <a:t>WITH REGIONAL TOURISM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001427"/>
                </a:solidFill>
                <a:latin typeface="Arial"/>
                <a:cs typeface="Arial"/>
              </a:rPr>
              <a:t>STRATEGY: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122922" y="2499360"/>
            <a:ext cx="2022043" cy="649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+1,200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714234" y="3207803"/>
            <a:ext cx="772203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60" b="1" spc="10" dirty="0">
                <a:solidFill>
                  <a:srgbClr val="4472C4"/>
                </a:solidFill>
                <a:latin typeface="Arial"/>
                <a:cs typeface="Arial"/>
              </a:rPr>
              <a:t>Jobs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960616" y="3932174"/>
            <a:ext cx="2346351" cy="6498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+$123M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799834" y="4640617"/>
            <a:ext cx="2602715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Economic Output</a:t>
            </a:r>
            <a:endParaRPr sz="25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122160" y="5364734"/>
            <a:ext cx="2022653" cy="64983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800" b="1" spc="10" dirty="0">
                <a:solidFill>
                  <a:srgbClr val="4472C4"/>
                </a:solidFill>
                <a:latin typeface="Arial"/>
                <a:cs typeface="Arial"/>
              </a:rPr>
              <a:t>+$11M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7411719" y="6072960"/>
            <a:ext cx="1378850" cy="3796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500" b="1" spc="10" dirty="0">
                <a:solidFill>
                  <a:srgbClr val="4472C4"/>
                </a:solidFill>
                <a:latin typeface="Arial"/>
                <a:cs typeface="Arial"/>
              </a:rPr>
              <a:t>Earnings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461010" y="1777746"/>
            <a:ext cx="6006084" cy="4794504"/>
          </a:xfrm>
          <a:custGeom>
            <a:avLst/>
            <a:gdLst/>
            <a:ahLst/>
            <a:cxnLst/>
            <a:rect l="l" t="t" r="r" b="b"/>
            <a:pathLst>
              <a:path w="6006084" h="4794504">
                <a:moveTo>
                  <a:pt x="0" y="4794504"/>
                </a:moveTo>
                <a:lnTo>
                  <a:pt x="0" y="0"/>
                </a:lnTo>
                <a:lnTo>
                  <a:pt x="6006084" y="0"/>
                </a:lnTo>
                <a:lnTo>
                  <a:pt x="6006084" y="4794504"/>
                </a:lnTo>
                <a:lnTo>
                  <a:pt x="0" y="4794504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673608" y="1843659"/>
            <a:ext cx="2133524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0" b="1" i="1" spc="10" dirty="0">
                <a:solidFill>
                  <a:srgbClr val="FFFFFF"/>
                </a:solidFill>
                <a:latin typeface="Arial"/>
                <a:cs typeface="Arial"/>
              </a:rPr>
              <a:t>Existing Tourism Drivers: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55244" y="421333"/>
            <a:ext cx="8818371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TOURISM | </a:t>
            </a:r>
            <a:r>
              <a:rPr sz="1820" spc="10" dirty="0">
                <a:solidFill>
                  <a:srgbClr val="001F3D"/>
                </a:solidFill>
                <a:latin typeface="Arial"/>
                <a:cs typeface="Arial"/>
              </a:rPr>
              <a:t>A regional tourism strategy will market the Region to visitors, driving new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F3D"/>
                </a:solidFill>
                <a:latin typeface="Arial"/>
                <a:cs typeface="Arial"/>
              </a:rPr>
              <a:t>visitor spending and creating jobs throughout the Region.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38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2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2242566"/>
            <a:ext cx="2716529" cy="1969770"/>
          </a:xfrm>
          <a:prstGeom prst="rect">
            <a:avLst/>
          </a:prstGeom>
        </p:spPr>
      </p:pic>
      <p:sp>
        <p:nvSpPr>
          <p:cNvPr id="191" name="object 191"/>
          <p:cNvSpPr/>
          <p:nvPr/>
        </p:nvSpPr>
        <p:spPr>
          <a:xfrm>
            <a:off x="622554" y="2213610"/>
            <a:ext cx="2774442" cy="2027682"/>
          </a:xfrm>
          <a:custGeom>
            <a:avLst/>
            <a:gdLst/>
            <a:ahLst/>
            <a:cxnLst/>
            <a:rect l="l" t="t" r="r" b="b"/>
            <a:pathLst>
              <a:path w="2774442" h="2027682">
                <a:moveTo>
                  <a:pt x="14478" y="2013204"/>
                </a:moveTo>
                <a:lnTo>
                  <a:pt x="14478" y="14478"/>
                </a:lnTo>
                <a:lnTo>
                  <a:pt x="2759964" y="14478"/>
                </a:lnTo>
                <a:lnTo>
                  <a:pt x="2759964" y="2013204"/>
                </a:lnTo>
                <a:lnTo>
                  <a:pt x="14478" y="2013204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51510" y="3850386"/>
            <a:ext cx="2705861" cy="365759"/>
          </a:xfrm>
          <a:custGeom>
            <a:avLst/>
            <a:gdLst/>
            <a:ahLst/>
            <a:cxnLst/>
            <a:rect l="l" t="t" r="r" b="b"/>
            <a:pathLst>
              <a:path w="2705861" h="365759">
                <a:moveTo>
                  <a:pt x="0" y="365760"/>
                </a:moveTo>
                <a:lnTo>
                  <a:pt x="0" y="0"/>
                </a:lnTo>
                <a:lnTo>
                  <a:pt x="2705861" y="0"/>
                </a:lnTo>
                <a:lnTo>
                  <a:pt x="2705861" y="365760"/>
                </a:lnTo>
                <a:lnTo>
                  <a:pt x="0" y="365760"/>
                </a:lnTo>
                <a:close/>
              </a:path>
            </a:pathLst>
          </a:custGeom>
          <a:solidFill>
            <a:srgbClr val="3C3C3C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742950" y="3930686"/>
            <a:ext cx="2535241" cy="216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i="1" spc="10" dirty="0">
                <a:solidFill>
                  <a:srgbClr val="FFFFFF"/>
                </a:solidFill>
                <a:latin typeface="Arial"/>
                <a:cs typeface="Arial"/>
              </a:rPr>
              <a:t>National Eagle Center, Wabasha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6" y="4461510"/>
            <a:ext cx="2711196" cy="1933956"/>
          </a:xfrm>
          <a:prstGeom prst="rect">
            <a:avLst/>
          </a:prstGeom>
        </p:spPr>
      </p:pic>
      <p:sp>
        <p:nvSpPr>
          <p:cNvPr id="193" name="object 193"/>
          <p:cNvSpPr/>
          <p:nvPr/>
        </p:nvSpPr>
        <p:spPr>
          <a:xfrm>
            <a:off x="628650" y="4432554"/>
            <a:ext cx="2769108" cy="1991868"/>
          </a:xfrm>
          <a:custGeom>
            <a:avLst/>
            <a:gdLst/>
            <a:ahLst/>
            <a:cxnLst/>
            <a:rect l="l" t="t" r="r" b="b"/>
            <a:pathLst>
              <a:path w="2769108" h="1991868">
                <a:moveTo>
                  <a:pt x="14478" y="1977390"/>
                </a:moveTo>
                <a:lnTo>
                  <a:pt x="14478" y="14478"/>
                </a:lnTo>
                <a:lnTo>
                  <a:pt x="2754630" y="14478"/>
                </a:lnTo>
                <a:lnTo>
                  <a:pt x="2754630" y="1977390"/>
                </a:lnTo>
                <a:lnTo>
                  <a:pt x="14478" y="1977390"/>
                </a:lnTo>
                <a:close/>
              </a:path>
            </a:pathLst>
          </a:custGeom>
          <a:ln w="28956">
            <a:solidFill>
              <a:srgbClr val="EEEEE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57606" y="6026658"/>
            <a:ext cx="2705862" cy="365760"/>
          </a:xfrm>
          <a:custGeom>
            <a:avLst/>
            <a:gdLst/>
            <a:ahLst/>
            <a:cxnLst/>
            <a:rect l="l" t="t" r="r" b="b"/>
            <a:pathLst>
              <a:path w="2705862" h="365760">
                <a:moveTo>
                  <a:pt x="0" y="365760"/>
                </a:moveTo>
                <a:lnTo>
                  <a:pt x="0" y="0"/>
                </a:lnTo>
                <a:lnTo>
                  <a:pt x="2705862" y="0"/>
                </a:lnTo>
                <a:lnTo>
                  <a:pt x="2705862" y="365760"/>
                </a:lnTo>
                <a:lnTo>
                  <a:pt x="0" y="365760"/>
                </a:lnTo>
                <a:close/>
              </a:path>
            </a:pathLst>
          </a:custGeom>
          <a:solidFill>
            <a:srgbClr val="3C3C3C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749554" y="6106741"/>
            <a:ext cx="2474645" cy="2171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i="1" spc="10" dirty="0">
                <a:solidFill>
                  <a:srgbClr val="FFFFFF"/>
                </a:solidFill>
                <a:latin typeface="Arial"/>
                <a:cs typeface="Arial"/>
              </a:rPr>
              <a:t>Treasure Island Casino &amp; Resort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26" y="2242566"/>
            <a:ext cx="2701290" cy="1969770"/>
          </a:xfrm>
          <a:prstGeom prst="rect">
            <a:avLst/>
          </a:prstGeom>
        </p:spPr>
      </p:pic>
      <p:sp>
        <p:nvSpPr>
          <p:cNvPr id="195" name="object 195"/>
          <p:cNvSpPr/>
          <p:nvPr/>
        </p:nvSpPr>
        <p:spPr>
          <a:xfrm>
            <a:off x="3569969" y="2213610"/>
            <a:ext cx="2759202" cy="2027682"/>
          </a:xfrm>
          <a:custGeom>
            <a:avLst/>
            <a:gdLst/>
            <a:ahLst/>
            <a:cxnLst/>
            <a:rect l="l" t="t" r="r" b="b"/>
            <a:pathLst>
              <a:path w="2759202" h="2027682">
                <a:moveTo>
                  <a:pt x="14479" y="2013204"/>
                </a:moveTo>
                <a:lnTo>
                  <a:pt x="14479" y="14478"/>
                </a:lnTo>
                <a:lnTo>
                  <a:pt x="2744724" y="14478"/>
                </a:lnTo>
                <a:lnTo>
                  <a:pt x="2744724" y="2013204"/>
                </a:lnTo>
                <a:lnTo>
                  <a:pt x="14479" y="2013204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598926" y="3847338"/>
            <a:ext cx="2701290" cy="365760"/>
          </a:xfrm>
          <a:custGeom>
            <a:avLst/>
            <a:gdLst/>
            <a:ahLst/>
            <a:cxnLst/>
            <a:rect l="l" t="t" r="r" b="b"/>
            <a:pathLst>
              <a:path w="2701290" h="365760">
                <a:moveTo>
                  <a:pt x="0" y="365760"/>
                </a:moveTo>
                <a:lnTo>
                  <a:pt x="0" y="0"/>
                </a:lnTo>
                <a:lnTo>
                  <a:pt x="2701290" y="0"/>
                </a:lnTo>
                <a:lnTo>
                  <a:pt x="2701290" y="365760"/>
                </a:lnTo>
                <a:lnTo>
                  <a:pt x="0" y="365760"/>
                </a:lnTo>
                <a:close/>
              </a:path>
            </a:pathLst>
          </a:custGeom>
          <a:solidFill>
            <a:srgbClr val="3C3C3C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3690620" y="3927892"/>
            <a:ext cx="843317" cy="216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i="1" spc="10" dirty="0">
                <a:solidFill>
                  <a:srgbClr val="FFFFFF"/>
                </a:solidFill>
                <a:latin typeface="Arial"/>
                <a:cs typeface="Arial"/>
              </a:rPr>
              <a:t>Lanesboro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20" y="4461510"/>
            <a:ext cx="2711196" cy="1933956"/>
          </a:xfrm>
          <a:prstGeom prst="rect">
            <a:avLst/>
          </a:prstGeom>
        </p:spPr>
      </p:pic>
      <p:sp>
        <p:nvSpPr>
          <p:cNvPr id="197" name="object 197"/>
          <p:cNvSpPr/>
          <p:nvPr/>
        </p:nvSpPr>
        <p:spPr>
          <a:xfrm>
            <a:off x="3560063" y="4432554"/>
            <a:ext cx="2769108" cy="1991868"/>
          </a:xfrm>
          <a:custGeom>
            <a:avLst/>
            <a:gdLst/>
            <a:ahLst/>
            <a:cxnLst/>
            <a:rect l="l" t="t" r="r" b="b"/>
            <a:pathLst>
              <a:path w="2769108" h="1991868">
                <a:moveTo>
                  <a:pt x="14479" y="1977390"/>
                </a:moveTo>
                <a:lnTo>
                  <a:pt x="14479" y="14478"/>
                </a:lnTo>
                <a:lnTo>
                  <a:pt x="2754630" y="14478"/>
                </a:lnTo>
                <a:lnTo>
                  <a:pt x="2754630" y="1977390"/>
                </a:lnTo>
                <a:lnTo>
                  <a:pt x="14479" y="1977390"/>
                </a:lnTo>
                <a:close/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593592" y="6039612"/>
            <a:ext cx="2706624" cy="365760"/>
          </a:xfrm>
          <a:custGeom>
            <a:avLst/>
            <a:gdLst/>
            <a:ahLst/>
            <a:cxnLst/>
            <a:rect l="l" t="t" r="r" b="b"/>
            <a:pathLst>
              <a:path w="2706624" h="365760">
                <a:moveTo>
                  <a:pt x="0" y="365760"/>
                </a:moveTo>
                <a:lnTo>
                  <a:pt x="0" y="0"/>
                </a:lnTo>
                <a:lnTo>
                  <a:pt x="2706624" y="0"/>
                </a:lnTo>
                <a:lnTo>
                  <a:pt x="2706624" y="365760"/>
                </a:lnTo>
                <a:lnTo>
                  <a:pt x="0" y="365760"/>
                </a:lnTo>
                <a:close/>
              </a:path>
            </a:pathLst>
          </a:custGeom>
          <a:solidFill>
            <a:srgbClr val="3C3C3C">
              <a:alpha val="4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3685540" y="6119950"/>
            <a:ext cx="1669999" cy="2171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9" b="1" i="1" spc="10" dirty="0">
                <a:solidFill>
                  <a:srgbClr val="FFFFFF"/>
                </a:solidFill>
                <a:latin typeface="Arial"/>
                <a:cs typeface="Arial"/>
              </a:rPr>
              <a:t>Ice Climbing, Winona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199" name="object 199"/>
          <p:cNvSpPr/>
          <p:nvPr/>
        </p:nvSpPr>
        <p:spPr>
          <a:xfrm>
            <a:off x="457200" y="1676400"/>
            <a:ext cx="4480560" cy="4914900"/>
          </a:xfrm>
          <a:custGeom>
            <a:avLst/>
            <a:gdLst/>
            <a:ahLst/>
            <a:cxnLst/>
            <a:rect l="l" t="t" r="r" b="b"/>
            <a:pathLst>
              <a:path w="4480560" h="4914900">
                <a:moveTo>
                  <a:pt x="0" y="4914900"/>
                </a:moveTo>
                <a:lnTo>
                  <a:pt x="0" y="0"/>
                </a:lnTo>
                <a:lnTo>
                  <a:pt x="4480560" y="0"/>
                </a:lnTo>
                <a:lnTo>
                  <a:pt x="4480560" y="4914900"/>
                </a:lnTo>
                <a:lnTo>
                  <a:pt x="0" y="4914900"/>
                </a:lnTo>
                <a:close/>
              </a:path>
            </a:pathLst>
          </a:custGeom>
          <a:solidFill>
            <a:srgbClr val="709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794766" y="1744799"/>
            <a:ext cx="3872335" cy="5776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FF"/>
                </a:solidFill>
                <a:latin typeface="Arial"/>
                <a:cs typeface="Arial"/>
              </a:rPr>
              <a:t>POST-INDUSTRIAL TOURISM IN THE</a:t>
            </a:r>
            <a:endParaRPr sz="1300">
              <a:latin typeface="Arial"/>
              <a:cs typeface="Arial"/>
            </a:endParaRPr>
          </a:p>
          <a:p>
            <a:pPr marL="955801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RUHR, GERMANY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586482" y="2494661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929382" y="2506091"/>
            <a:ext cx="1812570" cy="13410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The Ruhr </a:t>
            </a: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leverages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its region’s coal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FFFFFF"/>
                </a:solidFill>
                <a:latin typeface="Arial"/>
                <a:cs typeface="Arial"/>
              </a:rPr>
              <a:t>mining identity </a:t>
            </a:r>
            <a:r>
              <a:rPr sz="1740" spc="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unify a regional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strategy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586482" y="3942714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929382" y="3954144"/>
            <a:ext cx="1979675" cy="13409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The region converted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a number of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decaying industrial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buildings into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cultural attractions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586482" y="5390515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929382" y="5401945"/>
            <a:ext cx="1974646" cy="10667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The Ruhr has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20%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higher tourism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growth </a:t>
            </a: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than national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trends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5114544" y="1676400"/>
            <a:ext cx="4480560" cy="4914900"/>
          </a:xfrm>
          <a:custGeom>
            <a:avLst/>
            <a:gdLst/>
            <a:ahLst/>
            <a:cxnLst/>
            <a:rect l="l" t="t" r="r" b="b"/>
            <a:pathLst>
              <a:path w="4480560" h="4914900">
                <a:moveTo>
                  <a:pt x="0" y="4914900"/>
                </a:moveTo>
                <a:lnTo>
                  <a:pt x="0" y="0"/>
                </a:lnTo>
                <a:lnTo>
                  <a:pt x="4480560" y="0"/>
                </a:lnTo>
                <a:lnTo>
                  <a:pt x="4480560" y="4914900"/>
                </a:lnTo>
                <a:lnTo>
                  <a:pt x="0" y="4914900"/>
                </a:lnTo>
                <a:close/>
              </a:path>
            </a:pathLst>
          </a:custGeom>
          <a:solidFill>
            <a:srgbClr val="7093D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5534406" y="1744799"/>
            <a:ext cx="3707421" cy="5776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solidFill>
                  <a:srgbClr val="FFFFFF"/>
                </a:solidFill>
                <a:latin typeface="Arial"/>
                <a:cs typeface="Arial"/>
              </a:rPr>
              <a:t>DESTINATION MARKETING FEE IN</a:t>
            </a:r>
            <a:endParaRPr sz="1300">
              <a:latin typeface="Arial"/>
              <a:cs typeface="Arial"/>
            </a:endParaRPr>
          </a:p>
          <a:p>
            <a:pPr marL="1018286">
              <a:lnSpc>
                <a:spcPct val="100000"/>
              </a:lnSpc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ASHEVILLE, NC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243826" y="2494661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7586726" y="2506091"/>
            <a:ext cx="1935784" cy="21641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Asheville levies a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4% destination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marketing fee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overnight room stays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to generate funds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for destination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marketing and other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tourism initiatives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205984" y="5116195"/>
            <a:ext cx="251460" cy="2548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548884" y="5127625"/>
            <a:ext cx="4006162" cy="79232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FFFFFF"/>
                </a:solidFill>
                <a:latin typeface="Arial"/>
                <a:cs typeface="Arial"/>
              </a:rPr>
              <a:t>The fund has generated almost </a:t>
            </a:r>
            <a:r>
              <a:rPr sz="1680" b="1" spc="10" dirty="0">
                <a:solidFill>
                  <a:srgbClr val="FFFFFF"/>
                </a:solidFill>
                <a:latin typeface="Arial"/>
                <a:cs typeface="Arial"/>
              </a:rPr>
              <a:t>$15 million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in funding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that has gone to support 16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community projects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55244" y="421333"/>
            <a:ext cx="8665475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TOURISM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Southeast Minnesota has an opportunity to expand its recent tourism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growth into a regional initiative, leveraging local assets in a coordinated cross-Region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effort.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39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3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" y="4541520"/>
            <a:ext cx="1818894" cy="1828800"/>
          </a:xfrm>
          <a:prstGeom prst="rect">
            <a:avLst/>
          </a:prstGeom>
        </p:spPr>
      </p:pic>
      <p:sp>
        <p:nvSpPr>
          <p:cNvPr id="201" name="object 201"/>
          <p:cNvSpPr/>
          <p:nvPr/>
        </p:nvSpPr>
        <p:spPr>
          <a:xfrm>
            <a:off x="615696" y="4503420"/>
            <a:ext cx="1895094" cy="1905000"/>
          </a:xfrm>
          <a:custGeom>
            <a:avLst/>
            <a:gdLst/>
            <a:ahLst/>
            <a:cxnLst/>
            <a:rect l="l" t="t" r="r" b="b"/>
            <a:pathLst>
              <a:path w="1895094" h="1905000">
                <a:moveTo>
                  <a:pt x="19050" y="1885950"/>
                </a:moveTo>
                <a:lnTo>
                  <a:pt x="19050" y="19050"/>
                </a:lnTo>
                <a:lnTo>
                  <a:pt x="1876044" y="19050"/>
                </a:lnTo>
                <a:lnTo>
                  <a:pt x="1876044" y="1885950"/>
                </a:lnTo>
                <a:lnTo>
                  <a:pt x="19050" y="188595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" y="2491740"/>
            <a:ext cx="1828800" cy="1828800"/>
          </a:xfrm>
          <a:prstGeom prst="rect">
            <a:avLst/>
          </a:prstGeom>
        </p:spPr>
      </p:pic>
      <p:sp>
        <p:nvSpPr>
          <p:cNvPr id="202" name="object 202"/>
          <p:cNvSpPr/>
          <p:nvPr/>
        </p:nvSpPr>
        <p:spPr>
          <a:xfrm>
            <a:off x="615696" y="2453640"/>
            <a:ext cx="1905000" cy="1905000"/>
          </a:xfrm>
          <a:custGeom>
            <a:avLst/>
            <a:gdLst/>
            <a:ahLst/>
            <a:cxnLst/>
            <a:rect l="l" t="t" r="r" b="b"/>
            <a:pathLst>
              <a:path w="1905000" h="1905000">
                <a:moveTo>
                  <a:pt x="19050" y="1885950"/>
                </a:moveTo>
                <a:lnTo>
                  <a:pt x="19050" y="19050"/>
                </a:lnTo>
                <a:lnTo>
                  <a:pt x="1885950" y="19050"/>
                </a:lnTo>
                <a:lnTo>
                  <a:pt x="1885950" y="1885950"/>
                </a:lnTo>
                <a:lnTo>
                  <a:pt x="19050" y="188595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3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84" y="2585466"/>
            <a:ext cx="1773935" cy="2296668"/>
          </a:xfrm>
          <a:prstGeom prst="rect">
            <a:avLst/>
          </a:prstGeom>
        </p:spPr>
      </p:pic>
      <p:sp>
        <p:nvSpPr>
          <p:cNvPr id="203" name="object 203"/>
          <p:cNvSpPr/>
          <p:nvPr/>
        </p:nvSpPr>
        <p:spPr>
          <a:xfrm>
            <a:off x="5320284" y="2547366"/>
            <a:ext cx="1850135" cy="2372868"/>
          </a:xfrm>
          <a:custGeom>
            <a:avLst/>
            <a:gdLst/>
            <a:ahLst/>
            <a:cxnLst/>
            <a:rect l="l" t="t" r="r" b="b"/>
            <a:pathLst>
              <a:path w="1850135" h="2372868">
                <a:moveTo>
                  <a:pt x="19050" y="2353818"/>
                </a:moveTo>
                <a:lnTo>
                  <a:pt x="19050" y="19050"/>
                </a:lnTo>
                <a:lnTo>
                  <a:pt x="1831085" y="19050"/>
                </a:lnTo>
                <a:lnTo>
                  <a:pt x="1831085" y="2353818"/>
                </a:lnTo>
                <a:lnTo>
                  <a:pt x="19050" y="235381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13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38" y="4277868"/>
            <a:ext cx="4336542" cy="2337054"/>
          </a:xfrm>
          <a:prstGeom prst="rect">
            <a:avLst/>
          </a:prstGeom>
        </p:spPr>
      </p:pic>
      <p:pic>
        <p:nvPicPr>
          <p:cNvPr id="13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8" y="4300728"/>
            <a:ext cx="4352797" cy="2337054"/>
          </a:xfrm>
          <a:prstGeom prst="rect">
            <a:avLst/>
          </a:prstGeom>
        </p:spPr>
      </p:pic>
      <p:pic>
        <p:nvPicPr>
          <p:cNvPr id="13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36" y="1684020"/>
            <a:ext cx="4352544" cy="2337562"/>
          </a:xfrm>
          <a:prstGeom prst="rect">
            <a:avLst/>
          </a:prstGeom>
        </p:spPr>
      </p:pic>
      <p:pic>
        <p:nvPicPr>
          <p:cNvPr id="13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" y="1684019"/>
            <a:ext cx="4352544" cy="233705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9004718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b="1" spc="10" dirty="0">
                <a:solidFill>
                  <a:srgbClr val="4472C4"/>
                </a:solidFill>
                <a:latin typeface="Arial"/>
                <a:cs typeface="Arial"/>
              </a:rPr>
              <a:t>IMPLICATIONS | </a:t>
            </a: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Local autonomy is a critical characteristic of counties and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30" spc="10" dirty="0">
                <a:solidFill>
                  <a:srgbClr val="001427"/>
                </a:solidFill>
                <a:latin typeface="Arial"/>
                <a:cs typeface="Arial"/>
              </a:rPr>
              <a:t>municipalities throughout the Region, but the Region’s long-term economic success will rely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on close coordination across jurisdictions to address pan-regional challenges.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41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5058918" y="4300728"/>
            <a:ext cx="4360926" cy="2337054"/>
          </a:xfrm>
          <a:custGeom>
            <a:avLst/>
            <a:gdLst/>
            <a:ahLst/>
            <a:cxnLst/>
            <a:rect l="l" t="t" r="r" b="b"/>
            <a:pathLst>
              <a:path w="4360926" h="2337054">
                <a:moveTo>
                  <a:pt x="0" y="2337054"/>
                </a:moveTo>
                <a:lnTo>
                  <a:pt x="0" y="0"/>
                </a:lnTo>
                <a:lnTo>
                  <a:pt x="4360926" y="0"/>
                </a:lnTo>
                <a:lnTo>
                  <a:pt x="4360926" y="2337054"/>
                </a:lnTo>
                <a:lnTo>
                  <a:pt x="0" y="2337054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5817870" y="5130292"/>
            <a:ext cx="2924251" cy="6907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b="1" spc="10" dirty="0">
                <a:solidFill>
                  <a:srgbClr val="FFFFFF"/>
                </a:solidFill>
                <a:latin typeface="Arial"/>
                <a:cs typeface="Arial"/>
              </a:rPr>
              <a:t>REGIONAL GROUPS &amp;</a:t>
            </a:r>
            <a:endParaRPr sz="1700">
              <a:latin typeface="Arial"/>
              <a:cs typeface="Arial"/>
            </a:endParaRPr>
          </a:p>
          <a:p>
            <a:pPr marL="516635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NON-PROFITS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469392" y="4300728"/>
            <a:ext cx="4360926" cy="2337054"/>
          </a:xfrm>
          <a:custGeom>
            <a:avLst/>
            <a:gdLst/>
            <a:ahLst/>
            <a:cxnLst/>
            <a:rect l="l" t="t" r="r" b="b"/>
            <a:pathLst>
              <a:path w="4360926" h="2337054">
                <a:moveTo>
                  <a:pt x="0" y="2337054"/>
                </a:moveTo>
                <a:lnTo>
                  <a:pt x="0" y="0"/>
                </a:lnTo>
                <a:lnTo>
                  <a:pt x="4360926" y="0"/>
                </a:lnTo>
                <a:lnTo>
                  <a:pt x="4360926" y="2337054"/>
                </a:lnTo>
                <a:lnTo>
                  <a:pt x="0" y="2337054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621282" y="5130292"/>
            <a:ext cx="2138428" cy="6907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30123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COUNTIES &amp;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MUNICIPALITIES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5050536" y="1684019"/>
            <a:ext cx="4360926" cy="2337054"/>
          </a:xfrm>
          <a:custGeom>
            <a:avLst/>
            <a:gdLst/>
            <a:ahLst/>
            <a:cxnLst/>
            <a:rect l="l" t="t" r="r" b="b"/>
            <a:pathLst>
              <a:path w="4360926" h="2337054">
                <a:moveTo>
                  <a:pt x="0" y="2337055"/>
                </a:moveTo>
                <a:lnTo>
                  <a:pt x="0" y="0"/>
                </a:lnTo>
                <a:lnTo>
                  <a:pt x="4360926" y="0"/>
                </a:lnTo>
                <a:lnTo>
                  <a:pt x="4360926" y="2337055"/>
                </a:lnTo>
                <a:lnTo>
                  <a:pt x="0" y="2337055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6854443" y="2696718"/>
            <a:ext cx="833933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461010" y="1684019"/>
            <a:ext cx="4360926" cy="2337054"/>
          </a:xfrm>
          <a:custGeom>
            <a:avLst/>
            <a:gdLst/>
            <a:ahLst/>
            <a:cxnLst/>
            <a:rect l="l" t="t" r="r" b="b"/>
            <a:pathLst>
              <a:path w="4360926" h="2337054">
                <a:moveTo>
                  <a:pt x="0" y="2337055"/>
                </a:moveTo>
                <a:lnTo>
                  <a:pt x="0" y="0"/>
                </a:lnTo>
                <a:lnTo>
                  <a:pt x="4360926" y="0"/>
                </a:lnTo>
                <a:lnTo>
                  <a:pt x="4360926" y="2337055"/>
                </a:lnTo>
                <a:lnTo>
                  <a:pt x="0" y="2337055"/>
                </a:lnTo>
                <a:close/>
              </a:path>
            </a:pathLst>
          </a:custGeom>
          <a:solidFill>
            <a:srgbClr val="4472C4">
              <a:alpha val="50195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2066544" y="2696718"/>
            <a:ext cx="1230782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FEDERAL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14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" y="1684020"/>
            <a:ext cx="8933688" cy="4914138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463442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50" b="1" spc="10" dirty="0">
                <a:solidFill>
                  <a:srgbClr val="4472C4"/>
                </a:solidFill>
                <a:latin typeface="Arial"/>
                <a:cs typeface="Arial"/>
              </a:rPr>
              <a:t>IMPLICATIONS | </a:t>
            </a:r>
            <a:r>
              <a:rPr sz="1850" spc="10" dirty="0">
                <a:solidFill>
                  <a:srgbClr val="001427"/>
                </a:solidFill>
                <a:latin typeface="Arial"/>
                <a:cs typeface="Arial"/>
              </a:rPr>
              <a:t>At the federal-level, the Region can advocate for changes to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national legislation and funding that can support funding for transit and affordable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housing initiatives.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42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461010" y="2958084"/>
            <a:ext cx="8943593" cy="2470404"/>
          </a:xfrm>
          <a:custGeom>
            <a:avLst/>
            <a:gdLst/>
            <a:ahLst/>
            <a:cxnLst/>
            <a:rect l="l" t="t" r="r" b="b"/>
            <a:pathLst>
              <a:path w="8943593" h="2470404">
                <a:moveTo>
                  <a:pt x="0" y="2470404"/>
                </a:moveTo>
                <a:lnTo>
                  <a:pt x="0" y="0"/>
                </a:lnTo>
                <a:lnTo>
                  <a:pt x="8943593" y="0"/>
                </a:lnTo>
                <a:lnTo>
                  <a:pt x="8943593" y="2470404"/>
                </a:lnTo>
                <a:lnTo>
                  <a:pt x="0" y="2470404"/>
                </a:lnTo>
                <a:close/>
              </a:path>
            </a:pathLst>
          </a:custGeom>
          <a:solidFill>
            <a:srgbClr val="4472C4">
              <a:alpha val="85098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4357370" y="3030982"/>
            <a:ext cx="1230782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FEDERAL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100070" y="3534156"/>
            <a:ext cx="3748736" cy="143743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Transportation funding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190" spc="10" dirty="0">
                <a:solidFill>
                  <a:srgbClr val="FFFFFF"/>
                </a:solidFill>
                <a:latin typeface="Arial"/>
                <a:cs typeface="Arial"/>
              </a:rPr>
              <a:t>•   Affordable housing funding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Immigration policy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Farming preservation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14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" y="1684020"/>
            <a:ext cx="8935212" cy="490728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807016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IMPLICATIONS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At the state-level, there is significant opportunity for coordination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across existing tourism initiatives, in addition to funding and other resource support that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will benefit the Region.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43</a:t>
            </a:r>
            <a:endParaRPr sz="1300">
              <a:latin typeface="Arial"/>
              <a:cs typeface="Arial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461010" y="2958084"/>
            <a:ext cx="8943593" cy="2468880"/>
          </a:xfrm>
          <a:custGeom>
            <a:avLst/>
            <a:gdLst/>
            <a:ahLst/>
            <a:cxnLst/>
            <a:rect l="l" t="t" r="r" b="b"/>
            <a:pathLst>
              <a:path w="8943593" h="2468880">
                <a:moveTo>
                  <a:pt x="0" y="2468880"/>
                </a:moveTo>
                <a:lnTo>
                  <a:pt x="0" y="0"/>
                </a:lnTo>
                <a:lnTo>
                  <a:pt x="8943593" y="0"/>
                </a:lnTo>
                <a:lnTo>
                  <a:pt x="8943593" y="2468880"/>
                </a:lnTo>
                <a:lnTo>
                  <a:pt x="0" y="2468880"/>
                </a:lnTo>
                <a:close/>
              </a:path>
            </a:pathLst>
          </a:custGeom>
          <a:solidFill>
            <a:srgbClr val="4472C4">
              <a:alpha val="85098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4555490" y="3030982"/>
            <a:ext cx="833933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3100070" y="3534156"/>
            <a:ext cx="3150108" cy="1803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Tourism initiatives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Daycare licensing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340" spc="10" dirty="0">
                <a:solidFill>
                  <a:srgbClr val="FFFFFF"/>
                </a:solidFill>
                <a:latin typeface="Arial"/>
                <a:cs typeface="Arial"/>
              </a:rPr>
              <a:t>•   Immigrant resources</a:t>
            </a:r>
            <a:endParaRPr sz="2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190" spc="10" dirty="0">
                <a:solidFill>
                  <a:srgbClr val="FFFFFF"/>
                </a:solidFill>
                <a:latin typeface="Arial"/>
                <a:cs typeface="Arial"/>
              </a:rPr>
              <a:t>•   Transportation funding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Revolving loan fund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32155" cy="10307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PROJECT OVERVIEW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Since project commencement, HR&amp;A reviewed materials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40" spc="10" dirty="0">
                <a:solidFill>
                  <a:srgbClr val="001427"/>
                </a:solidFill>
                <a:latin typeface="Arial"/>
                <a:cs typeface="Arial"/>
              </a:rPr>
              <a:t>received from Southeastern municipalities, counties, and regional groups about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challenges and initiatives underway in the Region, supplementing this data review with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targeted conversations.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210808" y="7311084"/>
            <a:ext cx="3365090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5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672078" y="4382262"/>
            <a:ext cx="2584703" cy="2584704"/>
          </a:xfrm>
          <a:custGeom>
            <a:avLst/>
            <a:gdLst/>
            <a:ahLst/>
            <a:cxnLst/>
            <a:rect l="l" t="t" r="r" b="b"/>
            <a:pathLst>
              <a:path w="2584703" h="2584704">
                <a:moveTo>
                  <a:pt x="0" y="1292352"/>
                </a:moveTo>
                <a:cubicBezTo>
                  <a:pt x="0" y="578612"/>
                  <a:pt x="578612" y="0"/>
                  <a:pt x="1292352" y="0"/>
                </a:cubicBezTo>
                <a:cubicBezTo>
                  <a:pt x="2006092" y="0"/>
                  <a:pt x="2584704" y="578612"/>
                  <a:pt x="2584704" y="1292352"/>
                </a:cubicBezTo>
                <a:cubicBezTo>
                  <a:pt x="2584704" y="2006092"/>
                  <a:pt x="2006092" y="2584704"/>
                  <a:pt x="1292352" y="2584704"/>
                </a:cubicBezTo>
                <a:cubicBezTo>
                  <a:pt x="578612" y="2584704"/>
                  <a:pt x="0" y="2006092"/>
                  <a:pt x="0" y="1292352"/>
                </a:cubicBez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4009136" y="5292672"/>
            <a:ext cx="2069290" cy="80653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81940">
              <a:lnSpc>
                <a:spcPct val="100000"/>
              </a:lnSpc>
            </a:pP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EXISTING</a:t>
            </a:r>
            <a:endParaRPr sz="2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560" b="1" spc="10" dirty="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4098544" y="1896327"/>
            <a:ext cx="1931261" cy="14896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5909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ANALYSIS OF</a:t>
            </a:r>
            <a:endParaRPr sz="1700">
              <a:latin typeface="Arial"/>
              <a:cs typeface="Arial"/>
            </a:endParaRPr>
          </a:p>
          <a:p>
            <a:pPr marL="236982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EXISTING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10" spc="10" dirty="0">
                <a:solidFill>
                  <a:srgbClr val="001427"/>
                </a:solidFill>
                <a:latin typeface="Arial"/>
                <a:cs typeface="Arial"/>
              </a:rPr>
              <a:t>DEMOGRAPHIC &amp;</a:t>
            </a:r>
            <a:endParaRPr sz="1600">
              <a:latin typeface="Arial"/>
              <a:cs typeface="Arial"/>
            </a:endParaRPr>
          </a:p>
          <a:p>
            <a:pPr marL="208026">
              <a:lnSpc>
                <a:spcPct val="100000"/>
              </a:lnSpc>
            </a:pP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EMPLOYMENT</a:t>
            </a:r>
            <a:endParaRPr sz="1900">
              <a:latin typeface="Arial"/>
              <a:cs typeface="Arial"/>
            </a:endParaRPr>
          </a:p>
          <a:p>
            <a:pPr marL="220979">
              <a:lnSpc>
                <a:spcPct val="100000"/>
              </a:lnSpc>
            </a:pP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DATA TRENDS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74186" y="1379981"/>
            <a:ext cx="2510028" cy="2510790"/>
          </a:xfrm>
          <a:custGeom>
            <a:avLst/>
            <a:gdLst/>
            <a:ahLst/>
            <a:cxnLst/>
            <a:rect l="l" t="t" r="r" b="b"/>
            <a:pathLst>
              <a:path w="2510028" h="2510790">
                <a:moveTo>
                  <a:pt x="14478" y="1255396"/>
                </a:moveTo>
                <a:cubicBezTo>
                  <a:pt x="14478" y="570104"/>
                  <a:pt x="569849" y="14479"/>
                  <a:pt x="1255014" y="14479"/>
                </a:cubicBezTo>
                <a:cubicBezTo>
                  <a:pt x="1940179" y="14479"/>
                  <a:pt x="2495550" y="570104"/>
                  <a:pt x="2495550" y="1255396"/>
                </a:cubicBezTo>
                <a:cubicBezTo>
                  <a:pt x="2495550" y="1940688"/>
                  <a:pt x="1940179" y="2496313"/>
                  <a:pt x="1255014" y="2496313"/>
                </a:cubicBezTo>
                <a:cubicBezTo>
                  <a:pt x="569849" y="2496313"/>
                  <a:pt x="14478" y="1940688"/>
                  <a:pt x="14478" y="1255396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4192" y="2662428"/>
            <a:ext cx="2510790" cy="2510790"/>
          </a:xfrm>
          <a:custGeom>
            <a:avLst/>
            <a:gdLst/>
            <a:ahLst/>
            <a:cxnLst/>
            <a:rect l="l" t="t" r="r" b="b"/>
            <a:pathLst>
              <a:path w="2510790" h="2510790">
                <a:moveTo>
                  <a:pt x="14478" y="1255395"/>
                </a:moveTo>
                <a:cubicBezTo>
                  <a:pt x="14478" y="570103"/>
                  <a:pt x="570103" y="14478"/>
                  <a:pt x="1255395" y="14478"/>
                </a:cubicBezTo>
                <a:cubicBezTo>
                  <a:pt x="1940687" y="14478"/>
                  <a:pt x="2496311" y="570103"/>
                  <a:pt x="2496311" y="1255395"/>
                </a:cubicBezTo>
                <a:cubicBezTo>
                  <a:pt x="2496311" y="1940687"/>
                  <a:pt x="1940687" y="2496312"/>
                  <a:pt x="1255395" y="2496312"/>
                </a:cubicBezTo>
                <a:cubicBezTo>
                  <a:pt x="570103" y="2496312"/>
                  <a:pt x="14478" y="1940687"/>
                  <a:pt x="14478" y="1255395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911352" y="3173947"/>
            <a:ext cx="2296401" cy="14899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54913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REVIEWED &amp;</a:t>
            </a:r>
            <a:endParaRPr sz="2000">
              <a:latin typeface="Arial"/>
              <a:cs typeface="Arial"/>
            </a:endParaRPr>
          </a:p>
          <a:p>
            <a:pPr marL="413765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SUMMARIZED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INFORMATION FROM</a:t>
            </a:r>
            <a:endParaRPr sz="1700">
              <a:latin typeface="Arial"/>
              <a:cs typeface="Arial"/>
            </a:endParaRPr>
          </a:p>
          <a:p>
            <a:pPr marL="17525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26 MUNICIPALITIES &amp;</a:t>
            </a:r>
            <a:endParaRPr sz="1700">
              <a:latin typeface="Arial"/>
              <a:cs typeface="Arial"/>
            </a:endParaRPr>
          </a:p>
          <a:p>
            <a:pPr marL="470153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8 COUNTIES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6799072" y="3330919"/>
            <a:ext cx="2358567" cy="11848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8769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INTERVIEWS WITH</a:t>
            </a:r>
            <a:endParaRPr sz="1700">
              <a:latin typeface="Arial"/>
              <a:cs typeface="Arial"/>
            </a:endParaRPr>
          </a:p>
          <a:p>
            <a:pPr marL="187452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MORE THAN 25</a:t>
            </a:r>
            <a:endParaRPr sz="20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10" spc="10" dirty="0">
                <a:solidFill>
                  <a:srgbClr val="001427"/>
                </a:solidFill>
                <a:latin typeface="Arial"/>
                <a:cs typeface="Arial"/>
              </a:rPr>
              <a:t>MUNICIPALITIES &amp; THE</a:t>
            </a:r>
            <a:endParaRPr sz="1300">
              <a:latin typeface="Arial"/>
              <a:cs typeface="Arial"/>
            </a:endParaRPr>
          </a:p>
          <a:p>
            <a:pPr marL="501396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8 COUNTIES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88074" y="2662428"/>
            <a:ext cx="2510790" cy="2510790"/>
          </a:xfrm>
          <a:custGeom>
            <a:avLst/>
            <a:gdLst/>
            <a:ahLst/>
            <a:cxnLst/>
            <a:rect l="l" t="t" r="r" b="b"/>
            <a:pathLst>
              <a:path w="2510790" h="2510790">
                <a:moveTo>
                  <a:pt x="14478" y="1255395"/>
                </a:moveTo>
                <a:cubicBezTo>
                  <a:pt x="14478" y="570103"/>
                  <a:pt x="570103" y="14478"/>
                  <a:pt x="1255394" y="14478"/>
                </a:cubicBezTo>
                <a:cubicBezTo>
                  <a:pt x="1940687" y="14478"/>
                  <a:pt x="2496312" y="570103"/>
                  <a:pt x="2496312" y="1255395"/>
                </a:cubicBezTo>
                <a:cubicBezTo>
                  <a:pt x="2496312" y="1940687"/>
                  <a:pt x="1940687" y="2496312"/>
                  <a:pt x="1255394" y="2496312"/>
                </a:cubicBezTo>
                <a:cubicBezTo>
                  <a:pt x="570103" y="2496312"/>
                  <a:pt x="14478" y="1940687"/>
                  <a:pt x="14478" y="1255395"/>
                </a:cubicBezTo>
                <a:close/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39462" y="4002786"/>
            <a:ext cx="303276" cy="262128"/>
          </a:xfrm>
          <a:custGeom>
            <a:avLst/>
            <a:gdLst/>
            <a:ahLst/>
            <a:cxnLst/>
            <a:rect l="l" t="t" r="r" b="b"/>
            <a:pathLst>
              <a:path w="303276" h="262128">
                <a:moveTo>
                  <a:pt x="0" y="131064"/>
                </a:moveTo>
                <a:lnTo>
                  <a:pt x="75819" y="131064"/>
                </a:lnTo>
                <a:lnTo>
                  <a:pt x="75819" y="0"/>
                </a:lnTo>
                <a:lnTo>
                  <a:pt x="227457" y="0"/>
                </a:lnTo>
                <a:lnTo>
                  <a:pt x="227457" y="131064"/>
                </a:lnTo>
                <a:lnTo>
                  <a:pt x="303276" y="131064"/>
                </a:lnTo>
                <a:lnTo>
                  <a:pt x="151638" y="262128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99" y="4707001"/>
            <a:ext cx="259969" cy="261747"/>
          </a:xfrm>
          <a:prstGeom prst="rect">
            <a:avLst/>
          </a:prstGeom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90" y="4729988"/>
            <a:ext cx="257683" cy="26123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14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8947404" cy="4919472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593746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20" b="1" spc="10" dirty="0">
                <a:solidFill>
                  <a:srgbClr val="4472C4"/>
                </a:solidFill>
                <a:latin typeface="Arial"/>
                <a:cs typeface="Arial"/>
              </a:rPr>
              <a:t>IMPLICATIONS | 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Municipalities will play a critical role in addressing the Region’s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housing needs, but decisions about specific tools used will be made at the local-level.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44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461010" y="2958084"/>
            <a:ext cx="8943593" cy="2468880"/>
          </a:xfrm>
          <a:custGeom>
            <a:avLst/>
            <a:gdLst/>
            <a:ahLst/>
            <a:cxnLst/>
            <a:rect l="l" t="t" r="r" b="b"/>
            <a:pathLst>
              <a:path w="8943593" h="2468880">
                <a:moveTo>
                  <a:pt x="0" y="2468880"/>
                </a:moveTo>
                <a:lnTo>
                  <a:pt x="0" y="0"/>
                </a:lnTo>
                <a:lnTo>
                  <a:pt x="8943593" y="0"/>
                </a:lnTo>
                <a:lnTo>
                  <a:pt x="8943593" y="2468880"/>
                </a:lnTo>
                <a:lnTo>
                  <a:pt x="0" y="2468880"/>
                </a:lnTo>
                <a:close/>
              </a:path>
            </a:pathLst>
          </a:custGeom>
          <a:solidFill>
            <a:srgbClr val="4472C4">
              <a:alpha val="85098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3161030" y="3030982"/>
            <a:ext cx="3623461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b="1" spc="10" dirty="0">
                <a:solidFill>
                  <a:srgbClr val="FFFFFF"/>
                </a:solidFill>
                <a:latin typeface="Arial"/>
                <a:cs typeface="Arial"/>
              </a:rPr>
              <a:t>COUNTY &amp; MUNICIPALITIES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590292" y="3534156"/>
            <a:ext cx="6453327" cy="1803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spc="10" dirty="0">
                <a:solidFill>
                  <a:srgbClr val="FFFFFF"/>
                </a:solidFill>
                <a:latin typeface="Arial"/>
                <a:cs typeface="Arial"/>
              </a:rPr>
              <a:t>•   Land use policies for housing and transit-oriented-</a:t>
            </a:r>
            <a:endParaRPr sz="200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Downtown placemaking for talent attraction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Immigrant resources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School-district planning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14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" y="1684020"/>
            <a:ext cx="8941307" cy="490728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886953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90" b="1" spc="10" dirty="0">
                <a:solidFill>
                  <a:srgbClr val="4472C4"/>
                </a:solidFill>
                <a:latin typeface="Arial"/>
                <a:cs typeface="Arial"/>
              </a:rPr>
              <a:t>IMPLICATIONS | 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Regional groups and non-profits have an opportunity to harness the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strength of community involvement and unify that strength throughout the Region.</a:t>
            </a:r>
            <a:endParaRPr sz="19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45</a:t>
            </a:r>
            <a:endParaRPr sz="1300">
              <a:latin typeface="Arial"/>
              <a:cs typeface="Arial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461010" y="2958084"/>
            <a:ext cx="8943593" cy="2468880"/>
          </a:xfrm>
          <a:custGeom>
            <a:avLst/>
            <a:gdLst/>
            <a:ahLst/>
            <a:cxnLst/>
            <a:rect l="l" t="t" r="r" b="b"/>
            <a:pathLst>
              <a:path w="8943593" h="2468880">
                <a:moveTo>
                  <a:pt x="0" y="2468880"/>
                </a:moveTo>
                <a:lnTo>
                  <a:pt x="0" y="0"/>
                </a:lnTo>
                <a:lnTo>
                  <a:pt x="8943593" y="0"/>
                </a:lnTo>
                <a:lnTo>
                  <a:pt x="8943593" y="2468880"/>
                </a:lnTo>
                <a:lnTo>
                  <a:pt x="0" y="2468880"/>
                </a:lnTo>
                <a:close/>
              </a:path>
            </a:pathLst>
          </a:custGeom>
          <a:solidFill>
            <a:srgbClr val="4472C4">
              <a:alpha val="85098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2565908" y="3030982"/>
            <a:ext cx="4814417" cy="3249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40" b="1" spc="10" dirty="0">
                <a:solidFill>
                  <a:srgbClr val="FFFFFF"/>
                </a:solidFill>
                <a:latin typeface="Arial"/>
                <a:cs typeface="Arial"/>
              </a:rPr>
              <a:t>REGIONAL GROUPS &amp; NON-PROFITS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590292" y="3534156"/>
            <a:ext cx="335280" cy="33985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30" spc="1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590292" y="3549396"/>
            <a:ext cx="6071923" cy="1422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42900">
              <a:lnSpc>
                <a:spcPct val="100000"/>
              </a:lnSpc>
            </a:pPr>
            <a:r>
              <a:rPr sz="2190" spc="10" dirty="0">
                <a:solidFill>
                  <a:srgbClr val="FFFFFF"/>
                </a:solidFill>
                <a:latin typeface="Arial"/>
                <a:cs typeface="Arial"/>
              </a:rPr>
              <a:t>Advocacy and planning for transit and housing</a:t>
            </a:r>
            <a:endParaRPr sz="2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Region-wide tourism strategy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Streamlining of childcare regulations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•   Immigrant services and support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15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4" y="6644640"/>
            <a:ext cx="2514600" cy="703326"/>
          </a:xfrm>
          <a:prstGeom prst="rect">
            <a:avLst/>
          </a:prstGeom>
        </p:spPr>
      </p:pic>
      <p:sp>
        <p:nvSpPr>
          <p:cNvPr id="212" name="object 212"/>
          <p:cNvSpPr/>
          <p:nvPr/>
        </p:nvSpPr>
        <p:spPr>
          <a:xfrm>
            <a:off x="4586478" y="7254238"/>
            <a:ext cx="885444" cy="445008"/>
          </a:xfrm>
          <a:custGeom>
            <a:avLst/>
            <a:gdLst/>
            <a:ahLst/>
            <a:cxnLst/>
            <a:rect l="l" t="t" r="r" b="b"/>
            <a:pathLst>
              <a:path w="885444" h="445008">
                <a:moveTo>
                  <a:pt x="0" y="445008"/>
                </a:moveTo>
                <a:lnTo>
                  <a:pt x="0" y="0"/>
                </a:lnTo>
                <a:lnTo>
                  <a:pt x="885444" y="0"/>
                </a:lnTo>
                <a:lnTo>
                  <a:pt x="885444" y="445008"/>
                </a:lnTo>
                <a:lnTo>
                  <a:pt x="0" y="4450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3001264" y="5953670"/>
            <a:ext cx="4752968" cy="2785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10" spc="10" dirty="0">
                <a:solidFill>
                  <a:srgbClr val="001427"/>
                </a:solidFill>
                <a:latin typeface="Arial"/>
                <a:cs typeface="Arial"/>
              </a:rPr>
              <a:t>FINDINGS &amp; POLICY RECOMMENDATIONS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27175" y="5459767"/>
            <a:ext cx="8468613" cy="37934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10" b="1" spc="10" dirty="0">
                <a:solidFill>
                  <a:srgbClr val="001F3D"/>
                </a:solidFill>
                <a:latin typeface="Arial"/>
                <a:cs typeface="Arial"/>
              </a:rPr>
              <a:t>SOUTHEAST MINNESOTA REGIONAL ECONOMIC STUDY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888224" y="6422607"/>
            <a:ext cx="589905" cy="2800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6E6E6E"/>
                </a:solidFill>
                <a:latin typeface="Arial"/>
                <a:cs typeface="Arial"/>
              </a:rPr>
              <a:t> 2018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442341" y="3520059"/>
            <a:ext cx="1215390" cy="502919"/>
          </a:xfrm>
          <a:custGeom>
            <a:avLst/>
            <a:gdLst/>
            <a:ahLst/>
            <a:cxnLst/>
            <a:rect l="l" t="t" r="r" b="b"/>
            <a:pathLst>
              <a:path w="1215390" h="502919">
                <a:moveTo>
                  <a:pt x="0" y="502919"/>
                </a:moveTo>
                <a:lnTo>
                  <a:pt x="0" y="0"/>
                </a:lnTo>
                <a:lnTo>
                  <a:pt x="1215390" y="0"/>
                </a:lnTo>
                <a:lnTo>
                  <a:pt x="1215390" y="502919"/>
                </a:lnTo>
                <a:lnTo>
                  <a:pt x="0" y="502919"/>
                </a:lnTo>
                <a:close/>
              </a:path>
            </a:pathLst>
          </a:custGeom>
          <a:solidFill>
            <a:srgbClr val="589BF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35864" y="3513581"/>
            <a:ext cx="1228343" cy="515874"/>
          </a:xfrm>
          <a:custGeom>
            <a:avLst/>
            <a:gdLst/>
            <a:ahLst/>
            <a:cxnLst/>
            <a:rect l="l" t="t" r="r" b="b"/>
            <a:pathLst>
              <a:path w="1228343" h="515874">
                <a:moveTo>
                  <a:pt x="6477" y="509397"/>
                </a:moveTo>
                <a:lnTo>
                  <a:pt x="6477" y="6478"/>
                </a:lnTo>
                <a:lnTo>
                  <a:pt x="1221867" y="6478"/>
                </a:lnTo>
                <a:lnTo>
                  <a:pt x="1221867" y="509397"/>
                </a:lnTo>
                <a:lnTo>
                  <a:pt x="6477" y="509397"/>
                </a:lnTo>
                <a:close/>
              </a:path>
            </a:pathLst>
          </a:custGeom>
          <a:ln w="12954">
            <a:solidFill>
              <a:srgbClr val="3E71B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565404" y="3553662"/>
            <a:ext cx="1021078" cy="4434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14122">
              <a:lnSpc>
                <a:spcPct val="100000"/>
              </a:lnSpc>
            </a:pP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CLIENT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39" spc="10" dirty="0">
                <a:solidFill>
                  <a:srgbClr val="FFFFFF"/>
                </a:solidFill>
                <a:latin typeface="Arial"/>
                <a:cs typeface="Arial"/>
              </a:rPr>
              <a:t>LOGO HERE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5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029200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34" y="6603492"/>
            <a:ext cx="1387602" cy="747522"/>
          </a:xfrm>
          <a:prstGeom prst="rect">
            <a:avLst/>
          </a:prstGeom>
        </p:spPr>
      </p:pic>
      <p:pic>
        <p:nvPicPr>
          <p:cNvPr id="15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68" y="6722364"/>
            <a:ext cx="1188720" cy="5105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936168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solidFill>
                  <a:srgbClr val="4472C4"/>
                </a:solidFill>
                <a:latin typeface="Arial"/>
                <a:cs typeface="Arial"/>
              </a:rPr>
              <a:t>PROJECT OVERVIEW | </a:t>
            </a: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This Study uses REMI software, a dynamic industry-standard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econometric modelling software, to simulate 25-year socioeconomic growth scenarios for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the Region.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210808" y="7311084"/>
            <a:ext cx="3365090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6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1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74" y="1708726"/>
            <a:ext cx="697843" cy="773576"/>
          </a:xfrm>
          <a:prstGeom prst="rect">
            <a:avLst/>
          </a:prstGeom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74" y="3021807"/>
            <a:ext cx="737883" cy="679376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34" y="4286992"/>
            <a:ext cx="566282" cy="816393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2625852" y="1818857"/>
            <a:ext cx="6887001" cy="5752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The  model  is  </a:t>
            </a: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long-term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,  capturing  county-wide  economic  and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demographic projections over many decades;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625852" y="3038311"/>
            <a:ext cx="6886223" cy="5752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solidFill>
                  <a:srgbClr val="001427"/>
                </a:solidFill>
                <a:latin typeface="Arial"/>
                <a:cs typeface="Arial"/>
              </a:rPr>
              <a:t>Flexible</a:t>
            </a: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,  allowing  users  to  modify  inputs  based  on  changing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economic conditions;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625852" y="4257257"/>
            <a:ext cx="6887001" cy="8803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It’s the </a:t>
            </a:r>
            <a:r>
              <a:rPr sz="1910" b="1" spc="10" dirty="0">
                <a:solidFill>
                  <a:srgbClr val="001427"/>
                </a:solidFill>
                <a:latin typeface="Arial"/>
                <a:cs typeface="Arial"/>
              </a:rPr>
              <a:t>industry-standard</a:t>
            </a: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, frequently used by federal, state, and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local governments, (including DEED) economic and transportation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authorities, and private groups; and,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625852" y="5781765"/>
            <a:ext cx="6886105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County-wide projections can be translated to the municipal-level,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625852" y="6086565"/>
            <a:ext cx="4823758" cy="5752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40" spc="10" dirty="0">
                <a:solidFill>
                  <a:srgbClr val="001427"/>
                </a:solidFill>
                <a:latin typeface="Arial"/>
                <a:cs typeface="Arial"/>
              </a:rPr>
              <a:t>allowing  impacts  to  be  understood  with  a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b="1" spc="10" dirty="0">
                <a:solidFill>
                  <a:srgbClr val="001427"/>
                </a:solidFill>
                <a:latin typeface="Arial"/>
                <a:cs typeface="Arial"/>
              </a:rPr>
              <a:t>granularity</a:t>
            </a: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720330" y="6086565"/>
            <a:ext cx="1783687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001427"/>
                </a:solidFill>
                <a:latin typeface="Arial"/>
                <a:cs typeface="Arial"/>
              </a:rPr>
              <a:t>high  degree  of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20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47" y="5778940"/>
            <a:ext cx="724537" cy="7231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31398" cy="7868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11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910" spc="10" dirty="0">
                <a:solidFill>
                  <a:srgbClr val="001427"/>
                </a:solidFill>
                <a:latin typeface="Arial"/>
                <a:cs typeface="Arial"/>
              </a:rPr>
              <a:t>To support the Region’s continued growth, communities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throughout the Region work to implement a range of economic development strategies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and programs.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210808" y="7311084"/>
            <a:ext cx="3365090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8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2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2" y="1585722"/>
            <a:ext cx="3246882" cy="2166366"/>
          </a:xfrm>
          <a:prstGeom prst="rect">
            <a:avLst/>
          </a:prstGeom>
        </p:spPr>
      </p:pic>
      <p:pic>
        <p:nvPicPr>
          <p:cNvPr id="2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56" y="1585722"/>
            <a:ext cx="3045713" cy="2166366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2" y="3886200"/>
            <a:ext cx="3246882" cy="2486406"/>
          </a:xfrm>
          <a:prstGeom prst="rect">
            <a:avLst/>
          </a:prstGeom>
        </p:spPr>
      </p:pic>
      <p:pic>
        <p:nvPicPr>
          <p:cNvPr id="2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56" y="3886200"/>
            <a:ext cx="3045713" cy="2486406"/>
          </a:xfrm>
          <a:prstGeom prst="rect">
            <a:avLst/>
          </a:prstGeom>
        </p:spPr>
      </p:pic>
      <p:pic>
        <p:nvPicPr>
          <p:cNvPr id="2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81" y="1585722"/>
            <a:ext cx="2463545" cy="4786884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537972" y="3200400"/>
            <a:ext cx="3246882" cy="551688"/>
          </a:xfrm>
          <a:custGeom>
            <a:avLst/>
            <a:gdLst/>
            <a:ahLst/>
            <a:cxnLst/>
            <a:rect l="l" t="t" r="r" b="b"/>
            <a:pathLst>
              <a:path w="3246882" h="551688">
                <a:moveTo>
                  <a:pt x="0" y="551688"/>
                </a:moveTo>
                <a:lnTo>
                  <a:pt x="0" y="0"/>
                </a:lnTo>
                <a:lnTo>
                  <a:pt x="3246882" y="0"/>
                </a:lnTo>
                <a:lnTo>
                  <a:pt x="3246882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2C56">
              <a:alpha val="54902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629158" y="3222371"/>
            <a:ext cx="2332406" cy="5180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FFFFFF"/>
                </a:solidFill>
                <a:latin typeface="Arial"/>
                <a:cs typeface="Arial"/>
              </a:rPr>
              <a:t>DESTINATION MEDICAL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915156" y="3200400"/>
            <a:ext cx="3045713" cy="551688"/>
          </a:xfrm>
          <a:custGeom>
            <a:avLst/>
            <a:gdLst/>
            <a:ahLst/>
            <a:cxnLst/>
            <a:rect l="l" t="t" r="r" b="b"/>
            <a:pathLst>
              <a:path w="3045713" h="551688">
                <a:moveTo>
                  <a:pt x="0" y="551688"/>
                </a:moveTo>
                <a:lnTo>
                  <a:pt x="0" y="0"/>
                </a:lnTo>
                <a:lnTo>
                  <a:pt x="3045713" y="0"/>
                </a:lnTo>
                <a:lnTo>
                  <a:pt x="3045713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2C56">
              <a:alpha val="54902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4006596" y="3222371"/>
            <a:ext cx="1923211" cy="5180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b="1" spc="10" dirty="0">
                <a:solidFill>
                  <a:srgbClr val="FFFFFF"/>
                </a:solidFill>
                <a:latin typeface="Arial"/>
                <a:cs typeface="Arial"/>
              </a:rPr>
              <a:t>CHATFIELD CENTER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FOR THE ARTS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7972" y="5833872"/>
            <a:ext cx="3246882" cy="551688"/>
          </a:xfrm>
          <a:custGeom>
            <a:avLst/>
            <a:gdLst/>
            <a:ahLst/>
            <a:cxnLst/>
            <a:rect l="l" t="t" r="r" b="b"/>
            <a:pathLst>
              <a:path w="3246882" h="551688">
                <a:moveTo>
                  <a:pt x="0" y="551688"/>
                </a:moveTo>
                <a:lnTo>
                  <a:pt x="0" y="0"/>
                </a:lnTo>
                <a:lnTo>
                  <a:pt x="3246882" y="0"/>
                </a:lnTo>
                <a:lnTo>
                  <a:pt x="3246882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2C56">
              <a:alpha val="54902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629158" y="5856351"/>
            <a:ext cx="2547518" cy="5180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FFFFFF"/>
                </a:solidFill>
                <a:latin typeface="Arial"/>
                <a:cs typeface="Arial"/>
              </a:rPr>
              <a:t>CANNON FALLS ARTISAN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PLAZA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915156" y="5833872"/>
            <a:ext cx="3045713" cy="551688"/>
          </a:xfrm>
          <a:custGeom>
            <a:avLst/>
            <a:gdLst/>
            <a:ahLst/>
            <a:cxnLst/>
            <a:rect l="l" t="t" r="r" b="b"/>
            <a:pathLst>
              <a:path w="3045713" h="551688">
                <a:moveTo>
                  <a:pt x="0" y="551688"/>
                </a:moveTo>
                <a:lnTo>
                  <a:pt x="0" y="0"/>
                </a:lnTo>
                <a:lnTo>
                  <a:pt x="3045713" y="0"/>
                </a:lnTo>
                <a:lnTo>
                  <a:pt x="3045713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2C56">
              <a:alpha val="54902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4006596" y="5856351"/>
            <a:ext cx="2061972" cy="5180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FFFFFF"/>
                </a:solidFill>
                <a:latin typeface="Arial"/>
                <a:cs typeface="Arial"/>
              </a:rPr>
              <a:t>RED WING HISTORIC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FFFFFF"/>
                </a:solidFill>
                <a:latin typeface="Arial"/>
                <a:cs typeface="Arial"/>
              </a:rPr>
              <a:t>DOWNTOWN LIGHTS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056881" y="5810250"/>
            <a:ext cx="2463545" cy="551688"/>
          </a:xfrm>
          <a:custGeom>
            <a:avLst/>
            <a:gdLst/>
            <a:ahLst/>
            <a:cxnLst/>
            <a:rect l="l" t="t" r="r" b="b"/>
            <a:pathLst>
              <a:path w="2463545" h="551688">
                <a:moveTo>
                  <a:pt x="0" y="551688"/>
                </a:moveTo>
                <a:lnTo>
                  <a:pt x="0" y="0"/>
                </a:lnTo>
                <a:lnTo>
                  <a:pt x="2463546" y="0"/>
                </a:lnTo>
                <a:lnTo>
                  <a:pt x="2463546" y="551688"/>
                </a:lnTo>
                <a:lnTo>
                  <a:pt x="0" y="551688"/>
                </a:lnTo>
                <a:close/>
              </a:path>
            </a:pathLst>
          </a:custGeom>
          <a:solidFill>
            <a:srgbClr val="002C56">
              <a:alpha val="54902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7148830" y="5832475"/>
            <a:ext cx="1909494" cy="5180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90" b="1" spc="10" dirty="0">
                <a:solidFill>
                  <a:srgbClr val="FFFFFF"/>
                </a:solidFill>
                <a:latin typeface="Arial"/>
                <a:cs typeface="Arial"/>
              </a:rPr>
              <a:t>AUSTIN HOME TAX</a:t>
            </a:r>
            <a:endParaRPr sz="15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ABATEMENT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1648206" y="5699760"/>
            <a:ext cx="6585204" cy="9906"/>
          </a:xfrm>
          <a:custGeom>
            <a:avLst/>
            <a:gdLst/>
            <a:ahLst/>
            <a:cxnLst/>
            <a:rect l="l" t="t" r="r" b="b"/>
            <a:pathLst>
              <a:path w="6585204" h="9906">
                <a:moveTo>
                  <a:pt x="4953" y="4953"/>
                </a:moveTo>
                <a:lnTo>
                  <a:pt x="6580250" y="4953"/>
                </a:lnTo>
              </a:path>
            </a:pathLst>
          </a:custGeom>
          <a:ln w="9906">
            <a:solidFill>
              <a:srgbClr val="DADAD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186940" y="2654046"/>
            <a:ext cx="5507736" cy="1694688"/>
          </a:xfrm>
          <a:custGeom>
            <a:avLst/>
            <a:gdLst/>
            <a:ahLst/>
            <a:cxnLst/>
            <a:rect l="l" t="t" r="r" b="b"/>
            <a:pathLst>
              <a:path w="5507736" h="1694688">
                <a:moveTo>
                  <a:pt x="14478" y="1680210"/>
                </a:moveTo>
                <a:cubicBezTo>
                  <a:pt x="379730" y="1590802"/>
                  <a:pt x="744982" y="1502282"/>
                  <a:pt x="1110234" y="1411986"/>
                </a:cubicBezTo>
                <a:cubicBezTo>
                  <a:pt x="1475486" y="1321816"/>
                  <a:pt x="1840738" y="1273937"/>
                  <a:pt x="2205990" y="1139063"/>
                </a:cubicBezTo>
                <a:cubicBezTo>
                  <a:pt x="2571242" y="1004188"/>
                  <a:pt x="2936494" y="768096"/>
                  <a:pt x="3301746" y="602742"/>
                </a:cubicBezTo>
                <a:cubicBezTo>
                  <a:pt x="3666998" y="437515"/>
                  <a:pt x="4032250" y="245110"/>
                  <a:pt x="4397502" y="147066"/>
                </a:cubicBezTo>
                <a:cubicBezTo>
                  <a:pt x="4762753" y="49022"/>
                  <a:pt x="5128006" y="58674"/>
                  <a:pt x="5493258" y="14478"/>
                </a:cubicBez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86940" y="2639568"/>
            <a:ext cx="5507736" cy="1469136"/>
          </a:xfrm>
          <a:custGeom>
            <a:avLst/>
            <a:gdLst/>
            <a:ahLst/>
            <a:cxnLst/>
            <a:rect l="l" t="t" r="r" b="b"/>
            <a:pathLst>
              <a:path w="5507736" h="1469136">
                <a:moveTo>
                  <a:pt x="14478" y="1454658"/>
                </a:moveTo>
                <a:cubicBezTo>
                  <a:pt x="379730" y="1374013"/>
                  <a:pt x="744982" y="1297685"/>
                  <a:pt x="1110234" y="1212850"/>
                </a:cubicBezTo>
                <a:cubicBezTo>
                  <a:pt x="1475486" y="1128141"/>
                  <a:pt x="1840738" y="1075944"/>
                  <a:pt x="2205990" y="946022"/>
                </a:cubicBezTo>
                <a:cubicBezTo>
                  <a:pt x="2571242" y="816102"/>
                  <a:pt x="2936494" y="562483"/>
                  <a:pt x="3301746" y="433578"/>
                </a:cubicBezTo>
                <a:cubicBezTo>
                  <a:pt x="3666998" y="304673"/>
                  <a:pt x="4032250" y="242443"/>
                  <a:pt x="4397502" y="172593"/>
                </a:cubicBezTo>
                <a:cubicBezTo>
                  <a:pt x="4762753" y="102743"/>
                  <a:pt x="5128006" y="67183"/>
                  <a:pt x="5493258" y="14478"/>
                </a:cubicBezTo>
              </a:path>
            </a:pathLst>
          </a:custGeom>
          <a:ln w="28956">
            <a:solidFill>
              <a:srgbClr val="ED7D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8439912" y="5561293"/>
            <a:ext cx="116304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222A35"/>
                </a:solidFill>
                <a:latin typeface="Arial"/>
                <a:cs typeface="Arial"/>
              </a:rPr>
              <a:t>2,000,000</a:t>
            </a:r>
            <a:endParaRPr sz="19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8439912" y="4668991"/>
            <a:ext cx="116304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222A35"/>
                </a:solidFill>
                <a:latin typeface="Arial"/>
                <a:cs typeface="Arial"/>
              </a:rPr>
              <a:t>3,000,000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439912" y="3776688"/>
            <a:ext cx="116304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222A35"/>
                </a:solidFill>
                <a:latin typeface="Arial"/>
                <a:cs typeface="Arial"/>
              </a:rPr>
              <a:t>4,000,000</a:t>
            </a:r>
            <a:endParaRPr sz="19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439912" y="2884170"/>
            <a:ext cx="1162812" cy="2707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222A35"/>
                </a:solidFill>
                <a:latin typeface="Arial"/>
                <a:cs typeface="Arial"/>
              </a:rPr>
              <a:t>5,000,000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439912" y="1992339"/>
            <a:ext cx="116304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solidFill>
                  <a:srgbClr val="222A35"/>
                </a:solidFill>
                <a:latin typeface="Arial"/>
                <a:cs typeface="Arial"/>
              </a:rPr>
              <a:t>6,000,000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46100" y="5561293"/>
            <a:ext cx="96702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200,000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546100" y="4668991"/>
            <a:ext cx="96702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250,000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546100" y="3776688"/>
            <a:ext cx="96702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300,000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46100" y="2884170"/>
            <a:ext cx="967486" cy="2707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350,000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46100" y="1992339"/>
            <a:ext cx="96702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400,000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921256" y="5850091"/>
            <a:ext cx="63100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1970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017266" y="5850091"/>
            <a:ext cx="63100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1980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113021" y="5850091"/>
            <a:ext cx="63100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1990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5209032" y="5850091"/>
            <a:ext cx="631004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2000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6304788" y="5850091"/>
            <a:ext cx="63100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2010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7400798" y="5850091"/>
            <a:ext cx="63100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222A35"/>
                </a:solidFill>
                <a:latin typeface="Arial"/>
                <a:cs typeface="Arial"/>
              </a:rPr>
              <a:t>2015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2182114" y="1638771"/>
            <a:ext cx="5781359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222A35"/>
                </a:solidFill>
                <a:latin typeface="Arial"/>
                <a:cs typeface="Arial"/>
              </a:rPr>
              <a:t>Southeast Region &amp; Minnesota Population, 1970-2015</a:t>
            </a:r>
            <a:endParaRPr sz="17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096768" y="6368796"/>
            <a:ext cx="272796" cy="28956"/>
          </a:xfrm>
          <a:custGeom>
            <a:avLst/>
            <a:gdLst/>
            <a:ahLst/>
            <a:cxnLst/>
            <a:rect l="l" t="t" r="r" b="b"/>
            <a:pathLst>
              <a:path w="272796" h="28956">
                <a:moveTo>
                  <a:pt x="14478" y="14478"/>
                </a:moveTo>
                <a:lnTo>
                  <a:pt x="258318" y="14478"/>
                </a:lnTo>
              </a:path>
            </a:pathLst>
          </a:custGeom>
          <a:ln w="28956">
            <a:solidFill>
              <a:srgbClr val="4472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3381248" y="6240489"/>
            <a:ext cx="2126644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solidFill>
                  <a:srgbClr val="222A35"/>
                </a:solidFill>
                <a:latin typeface="Arial"/>
                <a:cs typeface="Arial"/>
              </a:rPr>
              <a:t>Southeast Minnesota</a:t>
            </a:r>
            <a:endParaRPr sz="17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705093" y="6368796"/>
            <a:ext cx="272796" cy="28956"/>
          </a:xfrm>
          <a:custGeom>
            <a:avLst/>
            <a:gdLst/>
            <a:ahLst/>
            <a:cxnLst/>
            <a:rect l="l" t="t" r="r" b="b"/>
            <a:pathLst>
              <a:path w="272796" h="28956">
                <a:moveTo>
                  <a:pt x="14479" y="14478"/>
                </a:moveTo>
                <a:lnTo>
                  <a:pt x="258319" y="14478"/>
                </a:lnTo>
              </a:path>
            </a:pathLst>
          </a:custGeom>
          <a:ln w="28956">
            <a:solidFill>
              <a:srgbClr val="ED7D3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5989828" y="6240489"/>
            <a:ext cx="109110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222A35"/>
                </a:solidFill>
                <a:latin typeface="Arial"/>
                <a:cs typeface="Arial"/>
              </a:rPr>
              <a:t>Minnesota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323844" y="3018318"/>
            <a:ext cx="1240052" cy="4607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44602">
              <a:lnSpc>
                <a:spcPct val="100000"/>
              </a:lnSpc>
            </a:pPr>
            <a:r>
              <a:rPr sz="1600" b="1" i="1" spc="10" dirty="0">
                <a:latin typeface="Arial"/>
                <a:cs typeface="Arial"/>
              </a:rPr>
              <a:t>+0.79%</a:t>
            </a:r>
            <a:endParaRPr sz="16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9" b="1" i="1" spc="10" dirty="0">
                <a:latin typeface="Arial"/>
                <a:cs typeface="Arial"/>
              </a:rPr>
              <a:t>Annual Growth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5127244" y="3521493"/>
            <a:ext cx="1343000" cy="4607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b="1" i="1" spc="10" dirty="0">
                <a:latin typeface="Arial"/>
                <a:cs typeface="Arial"/>
              </a:rPr>
              <a:t>+0.63% Annual</a:t>
            </a:r>
            <a:endParaRPr sz="1100">
              <a:latin typeface="Arial"/>
              <a:cs typeface="Arial"/>
            </a:endParaRPr>
          </a:p>
          <a:p>
            <a:pPr marL="346709">
              <a:lnSpc>
                <a:spcPct val="100000"/>
              </a:lnSpc>
            </a:pPr>
            <a:r>
              <a:rPr sz="1600" b="1" i="1" spc="10" dirty="0">
                <a:latin typeface="Arial"/>
                <a:cs typeface="Arial"/>
              </a:rPr>
              <a:t>Growth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555244" y="421333"/>
            <a:ext cx="8392669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9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The Region’s population grew by more than 67,000 since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1970, while the state added more than 1.6 million in the same period.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6210808" y="7311084"/>
            <a:ext cx="3365090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9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548640" y="6694461"/>
            <a:ext cx="1243214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Source: Census, ACS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1770126" y="2506980"/>
            <a:ext cx="7266432" cy="2674620"/>
          </a:xfrm>
          <a:custGeom>
            <a:avLst/>
            <a:gdLst/>
            <a:ahLst/>
            <a:cxnLst/>
            <a:rect l="l" t="t" r="r" b="b"/>
            <a:pathLst>
              <a:path w="7266432" h="2674620">
                <a:moveTo>
                  <a:pt x="0" y="2106168"/>
                </a:moveTo>
                <a:lnTo>
                  <a:pt x="449580" y="2106168"/>
                </a:lnTo>
                <a:lnTo>
                  <a:pt x="449580" y="2674620"/>
                </a:lnTo>
                <a:lnTo>
                  <a:pt x="0" y="2674620"/>
                </a:lnTo>
                <a:close/>
                <a:moveTo>
                  <a:pt x="1136142" y="489204"/>
                </a:moveTo>
                <a:lnTo>
                  <a:pt x="1585722" y="489204"/>
                </a:lnTo>
                <a:lnTo>
                  <a:pt x="1585722" y="2674620"/>
                </a:lnTo>
                <a:lnTo>
                  <a:pt x="1136142" y="2674620"/>
                </a:lnTo>
                <a:close/>
                <a:moveTo>
                  <a:pt x="2272283" y="0"/>
                </a:moveTo>
                <a:lnTo>
                  <a:pt x="2721864" y="0"/>
                </a:lnTo>
                <a:lnTo>
                  <a:pt x="2721864" y="2674620"/>
                </a:lnTo>
                <a:lnTo>
                  <a:pt x="2272283" y="2674620"/>
                </a:lnTo>
                <a:close/>
                <a:moveTo>
                  <a:pt x="3408426" y="1120140"/>
                </a:moveTo>
                <a:lnTo>
                  <a:pt x="3858006" y="1120140"/>
                </a:lnTo>
                <a:lnTo>
                  <a:pt x="3858006" y="2674620"/>
                </a:lnTo>
                <a:lnTo>
                  <a:pt x="3408426" y="2674620"/>
                </a:lnTo>
                <a:close/>
                <a:moveTo>
                  <a:pt x="4544568" y="2114550"/>
                </a:moveTo>
                <a:lnTo>
                  <a:pt x="4994148" y="2114550"/>
                </a:lnTo>
                <a:lnTo>
                  <a:pt x="4994148" y="2674620"/>
                </a:lnTo>
                <a:lnTo>
                  <a:pt x="4544568" y="2674620"/>
                </a:lnTo>
                <a:close/>
                <a:moveTo>
                  <a:pt x="5680710" y="2468880"/>
                </a:moveTo>
                <a:lnTo>
                  <a:pt x="6130290" y="2468880"/>
                </a:lnTo>
                <a:lnTo>
                  <a:pt x="6130290" y="2674620"/>
                </a:lnTo>
                <a:lnTo>
                  <a:pt x="5680710" y="2674620"/>
                </a:lnTo>
                <a:close/>
                <a:moveTo>
                  <a:pt x="6816852" y="2524506"/>
                </a:moveTo>
                <a:lnTo>
                  <a:pt x="7266432" y="2524506"/>
                </a:lnTo>
                <a:lnTo>
                  <a:pt x="7266432" y="2674620"/>
                </a:lnTo>
                <a:lnTo>
                  <a:pt x="6816852" y="267462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219706" y="2602230"/>
            <a:ext cx="7265670" cy="2579370"/>
          </a:xfrm>
          <a:custGeom>
            <a:avLst/>
            <a:gdLst/>
            <a:ahLst/>
            <a:cxnLst/>
            <a:rect l="l" t="t" r="r" b="b"/>
            <a:pathLst>
              <a:path w="7265670" h="2579370">
                <a:moveTo>
                  <a:pt x="0" y="1995678"/>
                </a:moveTo>
                <a:lnTo>
                  <a:pt x="448818" y="1995678"/>
                </a:lnTo>
                <a:lnTo>
                  <a:pt x="448818" y="2579370"/>
                </a:lnTo>
                <a:lnTo>
                  <a:pt x="0" y="2579370"/>
                </a:lnTo>
                <a:close/>
                <a:moveTo>
                  <a:pt x="1136142" y="551688"/>
                </a:moveTo>
                <a:lnTo>
                  <a:pt x="1584959" y="551688"/>
                </a:lnTo>
                <a:lnTo>
                  <a:pt x="1584959" y="2579370"/>
                </a:lnTo>
                <a:lnTo>
                  <a:pt x="1136142" y="2579370"/>
                </a:lnTo>
                <a:close/>
                <a:moveTo>
                  <a:pt x="2272284" y="0"/>
                </a:moveTo>
                <a:lnTo>
                  <a:pt x="2721102" y="0"/>
                </a:lnTo>
                <a:lnTo>
                  <a:pt x="2721102" y="2579370"/>
                </a:lnTo>
                <a:lnTo>
                  <a:pt x="2272284" y="2579370"/>
                </a:lnTo>
                <a:close/>
                <a:moveTo>
                  <a:pt x="3408426" y="780288"/>
                </a:moveTo>
                <a:lnTo>
                  <a:pt x="3857244" y="780288"/>
                </a:lnTo>
                <a:lnTo>
                  <a:pt x="3857244" y="2579370"/>
                </a:lnTo>
                <a:lnTo>
                  <a:pt x="3408426" y="2579370"/>
                </a:lnTo>
                <a:close/>
                <a:moveTo>
                  <a:pt x="4544568" y="1947672"/>
                </a:moveTo>
                <a:lnTo>
                  <a:pt x="4993386" y="1947672"/>
                </a:lnTo>
                <a:lnTo>
                  <a:pt x="4993386" y="2579370"/>
                </a:lnTo>
                <a:lnTo>
                  <a:pt x="4544568" y="2579370"/>
                </a:lnTo>
                <a:close/>
                <a:moveTo>
                  <a:pt x="5680710" y="2413254"/>
                </a:moveTo>
                <a:lnTo>
                  <a:pt x="6129528" y="2413254"/>
                </a:lnTo>
                <a:lnTo>
                  <a:pt x="6129528" y="2579370"/>
                </a:lnTo>
                <a:lnTo>
                  <a:pt x="5680710" y="2579370"/>
                </a:lnTo>
                <a:close/>
                <a:moveTo>
                  <a:pt x="6816852" y="2468880"/>
                </a:moveTo>
                <a:lnTo>
                  <a:pt x="7265670" y="2468880"/>
                </a:lnTo>
                <a:lnTo>
                  <a:pt x="7265670" y="2579370"/>
                </a:lnTo>
                <a:lnTo>
                  <a:pt x="6816852" y="2579370"/>
                </a:lnTo>
                <a:close/>
              </a:path>
            </a:pathLst>
          </a:custGeom>
          <a:solidFill>
            <a:srgbClr val="C7C7C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46682" y="5176266"/>
            <a:ext cx="7962900" cy="9906"/>
          </a:xfrm>
          <a:custGeom>
            <a:avLst/>
            <a:gdLst/>
            <a:ahLst/>
            <a:cxnLst/>
            <a:rect l="l" t="t" r="r" b="b"/>
            <a:pathLst>
              <a:path w="7962900" h="9906">
                <a:moveTo>
                  <a:pt x="4953" y="4953"/>
                </a:moveTo>
                <a:lnTo>
                  <a:pt x="7957947" y="4953"/>
                </a:lnTo>
              </a:path>
            </a:pathLst>
          </a:custGeom>
          <a:ln w="9906">
            <a:solidFill>
              <a:srgbClr val="DDDDD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1755648" y="4255987"/>
            <a:ext cx="934465" cy="2789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7% 7%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770886" y="2662682"/>
            <a:ext cx="562101" cy="2707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28%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3919982" y="2173949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34%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068824" y="3294089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20%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363970" y="4288245"/>
            <a:ext cx="421891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7%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7500366" y="4643083"/>
            <a:ext cx="870963" cy="3101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3% 2%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636508" y="4698455"/>
            <a:ext cx="870964" cy="30986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2% 1%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3423158" y="2820887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26%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572254" y="2268691"/>
            <a:ext cx="562098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33%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606796" y="3049487"/>
            <a:ext cx="562099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23%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813042" y="4217125"/>
            <a:ext cx="421890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8%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0" y="5363718"/>
            <a:ext cx="1739988" cy="1017524"/>
          </a:xfrm>
          <a:prstGeom prst="rect">
            <a:avLst/>
          </a:prstGeom>
        </p:spPr>
      </p:pic>
      <p:pic>
        <p:nvPicPr>
          <p:cNvPr id="3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43" y="5363972"/>
            <a:ext cx="974090" cy="610362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46" y="5420741"/>
            <a:ext cx="1138681" cy="641350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15" y="5420614"/>
            <a:ext cx="1486408" cy="830072"/>
          </a:xfrm>
          <a:prstGeom prst="rect">
            <a:avLst/>
          </a:prstGeom>
        </p:spPr>
      </p:pic>
      <p:pic>
        <p:nvPicPr>
          <p:cNvPr id="34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44" y="5420614"/>
            <a:ext cx="1331722" cy="764667"/>
          </a:xfrm>
          <a:prstGeom prst="rect">
            <a:avLst/>
          </a:prstGeom>
        </p:spPr>
      </p:pic>
      <p:pic>
        <p:nvPicPr>
          <p:cNvPr id="35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69" y="5420614"/>
            <a:ext cx="2216912" cy="1218527"/>
          </a:xfrm>
          <a:prstGeom prst="rect">
            <a:avLst/>
          </a:prstGeom>
        </p:spPr>
      </p:pic>
      <p:pic>
        <p:nvPicPr>
          <p:cNvPr id="36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68" y="5420741"/>
            <a:ext cx="1481200" cy="827405"/>
          </a:xfrm>
          <a:prstGeom prst="rect">
            <a:avLst/>
          </a:prstGeom>
        </p:spPr>
      </p:pic>
      <p:sp>
        <p:nvSpPr>
          <p:cNvPr id="13" name="text 1"/>
          <p:cNvSpPr txBox="1"/>
          <p:nvPr/>
        </p:nvSpPr>
        <p:spPr>
          <a:xfrm>
            <a:off x="3533902" y="1591019"/>
            <a:ext cx="320582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b="1" spc="10" dirty="0">
                <a:latin typeface="Arial"/>
                <a:cs typeface="Arial"/>
              </a:rPr>
              <a:t>Educational Attainment, 2016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974086" y="6890766"/>
            <a:ext cx="124967" cy="124206"/>
          </a:xfrm>
          <a:custGeom>
            <a:avLst/>
            <a:gdLst/>
            <a:ahLst/>
            <a:cxnLst/>
            <a:rect l="l" t="t" r="r" b="b"/>
            <a:pathLst>
              <a:path w="124967" h="124206">
                <a:moveTo>
                  <a:pt x="0" y="124206"/>
                </a:moveTo>
                <a:lnTo>
                  <a:pt x="0" y="0"/>
                </a:lnTo>
                <a:lnTo>
                  <a:pt x="124967" y="0"/>
                </a:lnTo>
                <a:lnTo>
                  <a:pt x="124967" y="124206"/>
                </a:lnTo>
                <a:lnTo>
                  <a:pt x="0" y="124206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3156712" y="6809703"/>
            <a:ext cx="1793729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latin typeface="Arial"/>
                <a:cs typeface="Arial"/>
              </a:rPr>
              <a:t>Southeast Region</a:t>
            </a:r>
            <a:endParaRPr sz="17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222748" y="6890766"/>
            <a:ext cx="124206" cy="124206"/>
          </a:xfrm>
          <a:custGeom>
            <a:avLst/>
            <a:gdLst/>
            <a:ahLst/>
            <a:cxnLst/>
            <a:rect l="l" t="t" r="r" b="b"/>
            <a:pathLst>
              <a:path w="124206" h="124206">
                <a:moveTo>
                  <a:pt x="0" y="124206"/>
                </a:moveTo>
                <a:lnTo>
                  <a:pt x="0" y="0"/>
                </a:lnTo>
                <a:lnTo>
                  <a:pt x="124206" y="0"/>
                </a:lnTo>
                <a:lnTo>
                  <a:pt x="124206" y="124206"/>
                </a:lnTo>
                <a:lnTo>
                  <a:pt x="0" y="124206"/>
                </a:lnTo>
                <a:close/>
              </a:path>
            </a:pathLst>
          </a:custGeom>
          <a:solidFill>
            <a:srgbClr val="C7C7C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5404866" y="6809703"/>
            <a:ext cx="1974143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State of Minnesota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55244" y="421333"/>
            <a:ext cx="8432039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6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60" spc="10" dirty="0">
                <a:solidFill>
                  <a:srgbClr val="001427"/>
                </a:solidFill>
                <a:latin typeface="Arial"/>
                <a:cs typeface="Arial"/>
              </a:rPr>
              <a:t>The Region’s population is increasingly educated, with the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20" spc="10" dirty="0">
                <a:solidFill>
                  <a:srgbClr val="001427"/>
                </a:solidFill>
                <a:latin typeface="Arial"/>
                <a:cs typeface="Arial"/>
              </a:rPr>
              <a:t>share of residents receiving some college education increasing by 4% since 2009.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48640" y="6694461"/>
            <a:ext cx="779146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Source: ACS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555244" y="421333"/>
            <a:ext cx="8780018" cy="5430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90" b="1" spc="10" dirty="0">
                <a:solidFill>
                  <a:srgbClr val="4472C4"/>
                </a:solidFill>
                <a:latin typeface="Arial"/>
                <a:cs typeface="Arial"/>
              </a:rPr>
              <a:t>REGIONAL TRENDS | </a:t>
            </a:r>
            <a:r>
              <a:rPr sz="1790" spc="10" dirty="0">
                <a:solidFill>
                  <a:srgbClr val="001427"/>
                </a:solidFill>
                <a:latin typeface="Arial"/>
                <a:cs typeface="Arial"/>
              </a:rPr>
              <a:t>Lower birth rates and a growing senior population has led to</a:t>
            </a:r>
            <a:endParaRPr sz="1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000" spc="10" dirty="0">
                <a:solidFill>
                  <a:srgbClr val="001427"/>
                </a:solidFill>
                <a:latin typeface="Arial"/>
                <a:cs typeface="Arial"/>
              </a:rPr>
              <a:t>population stagnation in the Region.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52450" y="7311084"/>
            <a:ext cx="1558839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HR&amp;A Advisors, Inc.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6102604" y="7311084"/>
            <a:ext cx="3473501" cy="2087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69" spc="10" dirty="0">
                <a:solidFill>
                  <a:srgbClr val="898A8D"/>
                </a:solidFill>
                <a:latin typeface="Arial"/>
                <a:cs typeface="Arial"/>
              </a:rPr>
              <a:t>SE Minnesota Regional Economic Study | 11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548640" y="6694461"/>
            <a:ext cx="1243214" cy="1627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89" i="1" spc="10" dirty="0">
                <a:solidFill>
                  <a:srgbClr val="A7A7A7"/>
                </a:solidFill>
                <a:latin typeface="Arial"/>
                <a:cs typeface="Arial"/>
              </a:rPr>
              <a:t>Source: Census, ACS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413510" y="2373630"/>
            <a:ext cx="6687312" cy="3642360"/>
          </a:xfrm>
          <a:custGeom>
            <a:avLst/>
            <a:gdLst/>
            <a:ahLst/>
            <a:cxnLst/>
            <a:rect l="l" t="t" r="r" b="b"/>
            <a:pathLst>
              <a:path w="6687312" h="3642360">
                <a:moveTo>
                  <a:pt x="0" y="0"/>
                </a:moveTo>
                <a:lnTo>
                  <a:pt x="585216" y="0"/>
                </a:lnTo>
                <a:lnTo>
                  <a:pt x="585216" y="3642360"/>
                </a:lnTo>
                <a:lnTo>
                  <a:pt x="0" y="3642360"/>
                </a:lnTo>
                <a:close/>
                <a:moveTo>
                  <a:pt x="1526286" y="550926"/>
                </a:moveTo>
                <a:lnTo>
                  <a:pt x="2110740" y="550926"/>
                </a:lnTo>
                <a:lnTo>
                  <a:pt x="2110740" y="3642360"/>
                </a:lnTo>
                <a:lnTo>
                  <a:pt x="1526286" y="3642360"/>
                </a:lnTo>
                <a:close/>
                <a:moveTo>
                  <a:pt x="3051810" y="598932"/>
                </a:moveTo>
                <a:lnTo>
                  <a:pt x="3636264" y="598932"/>
                </a:lnTo>
                <a:lnTo>
                  <a:pt x="3636264" y="3642360"/>
                </a:lnTo>
                <a:lnTo>
                  <a:pt x="3051810" y="3642360"/>
                </a:lnTo>
                <a:close/>
                <a:moveTo>
                  <a:pt x="4577334" y="848868"/>
                </a:moveTo>
                <a:lnTo>
                  <a:pt x="5161788" y="848868"/>
                </a:lnTo>
                <a:lnTo>
                  <a:pt x="5161788" y="3642360"/>
                </a:lnTo>
                <a:lnTo>
                  <a:pt x="4577334" y="3642360"/>
                </a:lnTo>
                <a:close/>
                <a:moveTo>
                  <a:pt x="6102858" y="866394"/>
                </a:moveTo>
                <a:lnTo>
                  <a:pt x="6687312" y="866394"/>
                </a:lnTo>
                <a:lnTo>
                  <a:pt x="6687312" y="3642360"/>
                </a:lnTo>
                <a:lnTo>
                  <a:pt x="6102858" y="364236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98726" y="5234940"/>
            <a:ext cx="6686550" cy="781050"/>
          </a:xfrm>
          <a:custGeom>
            <a:avLst/>
            <a:gdLst/>
            <a:ahLst/>
            <a:cxnLst/>
            <a:rect l="l" t="t" r="r" b="b"/>
            <a:pathLst>
              <a:path w="6686550" h="781050">
                <a:moveTo>
                  <a:pt x="0" y="146304"/>
                </a:moveTo>
                <a:lnTo>
                  <a:pt x="584454" y="146304"/>
                </a:lnTo>
                <a:lnTo>
                  <a:pt x="584454" y="781050"/>
                </a:lnTo>
                <a:lnTo>
                  <a:pt x="0" y="781050"/>
                </a:lnTo>
                <a:close/>
                <a:moveTo>
                  <a:pt x="1525524" y="56388"/>
                </a:moveTo>
                <a:lnTo>
                  <a:pt x="2109977" y="56388"/>
                </a:lnTo>
                <a:lnTo>
                  <a:pt x="2109977" y="781050"/>
                </a:lnTo>
                <a:lnTo>
                  <a:pt x="1525524" y="781050"/>
                </a:lnTo>
                <a:close/>
                <a:moveTo>
                  <a:pt x="3051048" y="29718"/>
                </a:moveTo>
                <a:lnTo>
                  <a:pt x="3635502" y="29718"/>
                </a:lnTo>
                <a:lnTo>
                  <a:pt x="3635502" y="781050"/>
                </a:lnTo>
                <a:lnTo>
                  <a:pt x="3051048" y="781050"/>
                </a:lnTo>
                <a:close/>
                <a:moveTo>
                  <a:pt x="4576572" y="16764"/>
                </a:moveTo>
                <a:lnTo>
                  <a:pt x="5161026" y="16764"/>
                </a:lnTo>
                <a:lnTo>
                  <a:pt x="5161026" y="781050"/>
                </a:lnTo>
                <a:lnTo>
                  <a:pt x="4576572" y="781050"/>
                </a:lnTo>
                <a:close/>
                <a:moveTo>
                  <a:pt x="6102096" y="0"/>
                </a:moveTo>
                <a:lnTo>
                  <a:pt x="6686550" y="0"/>
                </a:lnTo>
                <a:lnTo>
                  <a:pt x="6686550" y="781050"/>
                </a:lnTo>
                <a:lnTo>
                  <a:pt x="6102096" y="781050"/>
                </a:lnTo>
                <a:close/>
              </a:path>
            </a:pathLst>
          </a:custGeom>
          <a:solidFill>
            <a:srgbClr val="6E6E6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0630" y="6011418"/>
            <a:ext cx="7638288" cy="9906"/>
          </a:xfrm>
          <a:custGeom>
            <a:avLst/>
            <a:gdLst/>
            <a:ahLst/>
            <a:cxnLst/>
            <a:rect l="l" t="t" r="r" b="b"/>
            <a:pathLst>
              <a:path w="7638288" h="9906">
                <a:moveTo>
                  <a:pt x="4953" y="4953"/>
                </a:moveTo>
                <a:lnTo>
                  <a:pt x="7633335" y="4953"/>
                </a:lnTo>
              </a:path>
            </a:pathLst>
          </a:custGeom>
          <a:ln w="9906">
            <a:solidFill>
              <a:srgbClr val="7D7D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79676" y="2650998"/>
            <a:ext cx="6140196" cy="758190"/>
          </a:xfrm>
          <a:custGeom>
            <a:avLst/>
            <a:gdLst/>
            <a:ahLst/>
            <a:cxnLst/>
            <a:rect l="l" t="t" r="r" b="b"/>
            <a:pathLst>
              <a:path w="6140196" h="758190">
                <a:moveTo>
                  <a:pt x="19050" y="739140"/>
                </a:moveTo>
                <a:cubicBezTo>
                  <a:pt x="527558" y="696976"/>
                  <a:pt x="1036066" y="685673"/>
                  <a:pt x="1544574" y="612648"/>
                </a:cubicBezTo>
                <a:cubicBezTo>
                  <a:pt x="2053082" y="539623"/>
                  <a:pt x="2561590" y="390398"/>
                  <a:pt x="3070098" y="301244"/>
                </a:cubicBezTo>
                <a:cubicBezTo>
                  <a:pt x="3578606" y="212090"/>
                  <a:pt x="4087114" y="124460"/>
                  <a:pt x="4595622" y="77470"/>
                </a:cubicBezTo>
                <a:cubicBezTo>
                  <a:pt x="5104130" y="30353"/>
                  <a:pt x="5612638" y="38481"/>
                  <a:pt x="6121146" y="19050"/>
                </a:cubicBezTo>
              </a:path>
            </a:pathLst>
          </a:custGeom>
          <a:ln w="38100">
            <a:solidFill>
              <a:srgbClr val="F78C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46910" y="3338322"/>
            <a:ext cx="101346" cy="101346"/>
          </a:xfrm>
          <a:custGeom>
            <a:avLst/>
            <a:gdLst/>
            <a:ahLst/>
            <a:cxnLst/>
            <a:rect l="l" t="t" r="r" b="b"/>
            <a:pathLst>
              <a:path w="101346" h="101346">
                <a:moveTo>
                  <a:pt x="101346" y="50673"/>
                </a:moveTo>
                <a:cubicBezTo>
                  <a:pt x="101346" y="78613"/>
                  <a:pt x="78613" y="101346"/>
                  <a:pt x="50672" y="101346"/>
                </a:cubicBezTo>
                <a:cubicBezTo>
                  <a:pt x="22733" y="101346"/>
                  <a:pt x="0" y="78613"/>
                  <a:pt x="0" y="50673"/>
                </a:cubicBezTo>
                <a:cubicBezTo>
                  <a:pt x="0" y="22733"/>
                  <a:pt x="22733" y="0"/>
                  <a:pt x="50672" y="0"/>
                </a:cubicBezTo>
                <a:cubicBezTo>
                  <a:pt x="78613" y="0"/>
                  <a:pt x="101346" y="22733"/>
                  <a:pt x="101346" y="50673"/>
                </a:cubicBezTo>
                <a:close/>
              </a:path>
            </a:pathLst>
          </a:custGeom>
          <a:solidFill>
            <a:srgbClr val="F78C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43672" y="261289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57150"/>
                </a:moveTo>
                <a:cubicBezTo>
                  <a:pt x="114300" y="88773"/>
                  <a:pt x="88772" y="114300"/>
                  <a:pt x="57150" y="114300"/>
                </a:cubicBezTo>
                <a:cubicBezTo>
                  <a:pt x="25527" y="114300"/>
                  <a:pt x="0" y="88773"/>
                  <a:pt x="0" y="57150"/>
                </a:cubicBezTo>
                <a:cubicBezTo>
                  <a:pt x="0" y="25527"/>
                  <a:pt x="25527" y="0"/>
                  <a:pt x="57150" y="0"/>
                </a:cubicBezTo>
                <a:cubicBezTo>
                  <a:pt x="88772" y="0"/>
                  <a:pt x="114300" y="25527"/>
                  <a:pt x="114300" y="57150"/>
                </a:cubicBezTo>
                <a:close/>
              </a:path>
            </a:pathLst>
          </a:custGeom>
          <a:solidFill>
            <a:srgbClr val="F78C3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1475232" y="2431161"/>
            <a:ext cx="522681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37%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047240" y="2982594"/>
            <a:ext cx="1475435" cy="2668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78C33"/>
                </a:solidFill>
                <a:latin typeface="Arial"/>
                <a:cs typeface="Arial"/>
              </a:rPr>
              <a:t>270,000 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32%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4526788" y="3030855"/>
            <a:ext cx="521665" cy="243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31%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052566" y="3280791"/>
            <a:ext cx="521665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29%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7578343" y="3298062"/>
            <a:ext cx="521666" cy="243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29%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030222" y="5439029"/>
            <a:ext cx="582015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6.5%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3556000" y="5349113"/>
            <a:ext cx="582015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7.5%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5081524" y="5322697"/>
            <a:ext cx="582015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7.7%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6607302" y="5309743"/>
            <a:ext cx="582016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7.9%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133080" y="5292979"/>
            <a:ext cx="582015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8.0%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7775448" y="2285873"/>
            <a:ext cx="847190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b="1" spc="10" dirty="0">
                <a:solidFill>
                  <a:srgbClr val="F78C33"/>
                </a:solidFill>
                <a:latin typeface="Arial"/>
                <a:cs typeface="Arial"/>
              </a:rPr>
              <a:t>344,000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974836" y="5941600"/>
            <a:ext cx="117329" cy="142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 -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974836" y="5455190"/>
            <a:ext cx="470859" cy="142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 50,000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974836" y="4968780"/>
            <a:ext cx="544468" cy="142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 100,000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974836" y="4482370"/>
            <a:ext cx="544468" cy="142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 150,000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974836" y="3995959"/>
            <a:ext cx="544468" cy="142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 200,000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8974836" y="3509549"/>
            <a:ext cx="544468" cy="142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 250,000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8974836" y="3023139"/>
            <a:ext cx="544468" cy="142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 300,000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974836" y="2536729"/>
            <a:ext cx="544468" cy="142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 350,000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8974836" y="2050320"/>
            <a:ext cx="544468" cy="1421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20" spc="10" dirty="0">
                <a:solidFill>
                  <a:srgbClr val="FFFFFF"/>
                </a:solidFill>
                <a:latin typeface="Arial"/>
                <a:cs typeface="Arial"/>
              </a:rPr>
              <a:t> 400,000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729488" y="5887847"/>
            <a:ext cx="380619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729488" y="5401437"/>
            <a:ext cx="380619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603250" y="4915027"/>
            <a:ext cx="505891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603250" y="4428617"/>
            <a:ext cx="505891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15%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603250" y="3942206"/>
            <a:ext cx="505891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20%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>
            <a:off x="603250" y="3455797"/>
            <a:ext cx="505891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25%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text 1"/>
          <p:cNvSpPr txBox="1"/>
          <p:nvPr/>
        </p:nvSpPr>
        <p:spPr>
          <a:xfrm>
            <a:off x="603250" y="2969387"/>
            <a:ext cx="505891" cy="243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30%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text 1"/>
          <p:cNvSpPr txBox="1"/>
          <p:nvPr/>
        </p:nvSpPr>
        <p:spPr>
          <a:xfrm>
            <a:off x="603250" y="2482976"/>
            <a:ext cx="505891" cy="243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35%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text 1"/>
          <p:cNvSpPr txBox="1"/>
          <p:nvPr/>
        </p:nvSpPr>
        <p:spPr>
          <a:xfrm>
            <a:off x="603250" y="1996567"/>
            <a:ext cx="505891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40%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text 1"/>
          <p:cNvSpPr txBox="1"/>
          <p:nvPr/>
        </p:nvSpPr>
        <p:spPr>
          <a:xfrm>
            <a:off x="1746250" y="6147689"/>
            <a:ext cx="567842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1980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text 1"/>
          <p:cNvSpPr txBox="1"/>
          <p:nvPr/>
        </p:nvSpPr>
        <p:spPr>
          <a:xfrm>
            <a:off x="3272028" y="6147689"/>
            <a:ext cx="567842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1990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text 1"/>
          <p:cNvSpPr txBox="1"/>
          <p:nvPr/>
        </p:nvSpPr>
        <p:spPr>
          <a:xfrm>
            <a:off x="4797806" y="6147689"/>
            <a:ext cx="567842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2000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text 1"/>
          <p:cNvSpPr txBox="1"/>
          <p:nvPr/>
        </p:nvSpPr>
        <p:spPr>
          <a:xfrm>
            <a:off x="6323330" y="6147689"/>
            <a:ext cx="568527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2010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text 1"/>
          <p:cNvSpPr txBox="1"/>
          <p:nvPr/>
        </p:nvSpPr>
        <p:spPr>
          <a:xfrm>
            <a:off x="7849107" y="6147689"/>
            <a:ext cx="567843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2015</a:t>
            </a:r>
            <a:endParaRPr sz="1800">
              <a:latin typeface="Arial"/>
              <a:cs typeface="Arial"/>
            </a:endParaRPr>
          </a:p>
        </p:txBody>
      </p:sp>
      <p:sp>
        <p:nvSpPr>
          <p:cNvPr id="41" name="text 1"/>
          <p:cNvSpPr txBox="1"/>
          <p:nvPr/>
        </p:nvSpPr>
        <p:spPr>
          <a:xfrm>
            <a:off x="2642108" y="1715479"/>
            <a:ext cx="5549966" cy="2704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b="1" spc="10" dirty="0">
                <a:solidFill>
                  <a:srgbClr val="121212"/>
                </a:solidFill>
                <a:latin typeface="Arial"/>
                <a:cs typeface="Arial"/>
              </a:rPr>
              <a:t>Shares of  Youth &amp; Seniors in the Region, 1980-2015</a:t>
            </a:r>
            <a:endParaRPr sz="17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627376" y="6463284"/>
            <a:ext cx="243840" cy="111252"/>
          </a:xfrm>
          <a:custGeom>
            <a:avLst/>
            <a:gdLst/>
            <a:ahLst/>
            <a:cxnLst/>
            <a:rect l="l" t="t" r="r" b="b"/>
            <a:pathLst>
              <a:path w="243840" h="111252">
                <a:moveTo>
                  <a:pt x="0" y="111252"/>
                </a:moveTo>
                <a:lnTo>
                  <a:pt x="0" y="0"/>
                </a:lnTo>
                <a:lnTo>
                  <a:pt x="243840" y="0"/>
                </a:lnTo>
                <a:lnTo>
                  <a:pt x="243840" y="111252"/>
                </a:lnTo>
                <a:lnTo>
                  <a:pt x="0" y="111252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text 1"/>
          <p:cNvSpPr txBox="1"/>
          <p:nvPr/>
        </p:nvSpPr>
        <p:spPr>
          <a:xfrm>
            <a:off x="2897124" y="6390513"/>
            <a:ext cx="1716786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solidFill>
                  <a:srgbClr val="121212"/>
                </a:solidFill>
                <a:latin typeface="Arial"/>
                <a:cs typeface="Arial"/>
              </a:rPr>
              <a:t>Aged 17 &amp; Under</a:t>
            </a:r>
            <a:endParaRPr sz="17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810506" y="6463284"/>
            <a:ext cx="243840" cy="111252"/>
          </a:xfrm>
          <a:custGeom>
            <a:avLst/>
            <a:gdLst/>
            <a:ahLst/>
            <a:cxnLst/>
            <a:rect l="l" t="t" r="r" b="b"/>
            <a:pathLst>
              <a:path w="243840" h="111252">
                <a:moveTo>
                  <a:pt x="0" y="111252"/>
                </a:moveTo>
                <a:lnTo>
                  <a:pt x="0" y="0"/>
                </a:lnTo>
                <a:lnTo>
                  <a:pt x="243840" y="0"/>
                </a:lnTo>
                <a:lnTo>
                  <a:pt x="243840" y="111252"/>
                </a:lnTo>
                <a:lnTo>
                  <a:pt x="0" y="111252"/>
                </a:lnTo>
                <a:close/>
              </a:path>
            </a:pathLst>
          </a:custGeom>
          <a:solidFill>
            <a:srgbClr val="6E6E6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text 1"/>
          <p:cNvSpPr txBox="1"/>
          <p:nvPr/>
        </p:nvSpPr>
        <p:spPr>
          <a:xfrm>
            <a:off x="5080000" y="6390513"/>
            <a:ext cx="1035786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121212"/>
                </a:solidFill>
                <a:latin typeface="Arial"/>
                <a:cs typeface="Arial"/>
              </a:rPr>
              <a:t>Aged 65+</a:t>
            </a:r>
            <a:endParaRPr sz="18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293358" y="6499860"/>
            <a:ext cx="281940" cy="38100"/>
          </a:xfrm>
          <a:custGeom>
            <a:avLst/>
            <a:gdLst/>
            <a:ahLst/>
            <a:cxnLst/>
            <a:rect l="l" t="t" r="r" b="b"/>
            <a:pathLst>
              <a:path w="281940" h="38100">
                <a:moveTo>
                  <a:pt x="19050" y="19050"/>
                </a:moveTo>
                <a:lnTo>
                  <a:pt x="262890" y="19050"/>
                </a:lnTo>
              </a:path>
            </a:pathLst>
          </a:custGeom>
          <a:ln w="38100">
            <a:solidFill>
              <a:srgbClr val="F78C3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text 1"/>
          <p:cNvSpPr txBox="1"/>
          <p:nvPr/>
        </p:nvSpPr>
        <p:spPr>
          <a:xfrm>
            <a:off x="6582156" y="6390513"/>
            <a:ext cx="1020699" cy="2436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solidFill>
                  <a:srgbClr val="121212"/>
                </a:solidFill>
                <a:latin typeface="Arial"/>
                <a:cs typeface="Arial"/>
              </a:rPr>
              <a:t>Population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3653</Words>
  <Application>Microsoft Office PowerPoint</Application>
  <PresentationFormat>Custom</PresentationFormat>
  <Paragraphs>796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bbj322</dc:creator>
  <cp:lastModifiedBy>Brenda Johnson</cp:lastModifiedBy>
  <cp:revision>4</cp:revision>
  <dcterms:created xsi:type="dcterms:W3CDTF">2018-11-07T14:06:15Z</dcterms:created>
  <dcterms:modified xsi:type="dcterms:W3CDTF">2018-11-07T19:23:05Z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2018-11-07T00:00:00Z</vt:filetime>
  </property>
  <property fmtid="{D5CDD505-2E9C-101B-9397-08002B2CF9AE}" pid="3" name="LastSaved">
    <vt:filetime>2018-11-07T00:00:00Z</vt:filetime>
  </property>
</Properties>
</file>